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344" r:id="rId2"/>
    <p:sldId id="268" r:id="rId3"/>
    <p:sldId id="1018" r:id="rId4"/>
    <p:sldId id="360" r:id="rId5"/>
    <p:sldId id="998" r:id="rId6"/>
    <p:sldId id="999" r:id="rId7"/>
    <p:sldId id="951" r:id="rId8"/>
    <p:sldId id="953" r:id="rId9"/>
    <p:sldId id="276" r:id="rId10"/>
    <p:sldId id="997" r:id="rId11"/>
    <p:sldId id="283" r:id="rId12"/>
    <p:sldId id="1011" r:id="rId13"/>
    <p:sldId id="1001" r:id="rId14"/>
    <p:sldId id="1002" r:id="rId15"/>
    <p:sldId id="1003" r:id="rId16"/>
    <p:sldId id="1004" r:id="rId17"/>
    <p:sldId id="1005" r:id="rId18"/>
    <p:sldId id="1006" r:id="rId19"/>
    <p:sldId id="1007" r:id="rId20"/>
    <p:sldId id="1008" r:id="rId21"/>
    <p:sldId id="1009" r:id="rId22"/>
    <p:sldId id="982" r:id="rId23"/>
    <p:sldId id="847" r:id="rId24"/>
    <p:sldId id="985" r:id="rId25"/>
    <p:sldId id="978" r:id="rId26"/>
    <p:sldId id="1000" r:id="rId27"/>
    <p:sldId id="1017" r:id="rId28"/>
    <p:sldId id="949" r:id="rId29"/>
    <p:sldId id="1019" r:id="rId30"/>
    <p:sldId id="1020" r:id="rId31"/>
    <p:sldId id="1021" r:id="rId32"/>
    <p:sldId id="1022" r:id="rId33"/>
    <p:sldId id="1023" r:id="rId34"/>
    <p:sldId id="102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1" autoAdjust="0"/>
    <p:restoredTop sz="94711" autoAdjust="0"/>
  </p:normalViewPr>
  <p:slideViewPr>
    <p:cSldViewPr snapToGrid="0">
      <p:cViewPr varScale="1">
        <p:scale>
          <a:sx n="103" d="100"/>
          <a:sy n="103" d="100"/>
        </p:scale>
        <p:origin x="870" y="114"/>
      </p:cViewPr>
      <p:guideLst/>
    </p:cSldViewPr>
  </p:slideViewPr>
  <p:outlineViewPr>
    <p:cViewPr>
      <p:scale>
        <a:sx n="33" d="100"/>
        <a:sy n="33" d="100"/>
      </p:scale>
      <p:origin x="0" y="-93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8DD681-E138-4B5B-81B9-7AAC1FF8D028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AD9CC6-3086-4083-AF8A-070D06C6E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984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Convert to a video.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AD9CC6-3086-4083-AF8A-070D06C6E3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267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Convert to a video.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AD9CC6-3086-4083-AF8A-070D06C6E3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159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this list and make it consistent with the video.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AD9CC6-3086-4083-AF8A-070D06C6E3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65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269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072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290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66634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6621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172703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1661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614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09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4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334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68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17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38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76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824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56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61426A2-CAF7-4D87-A16C-7302523A6343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2923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en.wikipedia.org/w/index.php?title=Markov_decision_process&amp;oldid=85593498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intel.ai/demystifying-deep-reinforcement-learn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intel.ai/demystifying-deep-reinforcement-learn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intel.ai/demystifying-deep-reinforcement-learn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intel.ai/demystifying-deep-reinforcement-learning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intel.ai/demystifying-deep-reinforcement-learning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intel.ai/demystifying-deep-reinforcement-learning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intel.ai/demystifying-deep-reinforcement-learni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ai.berkeley.edu/home.html" TargetMode="External"/><Relationship Id="rId2" Type="http://schemas.openxmlformats.org/officeDocument/2006/relationships/hyperlink" Target="https://www.intel.ai/demystifying-deep-reinforcement-learnin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0.cs.ucl.ac.uk/staff/d.silver/web/Teaching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intel.ai/demystifying-deep-reinforcement-learn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tel.ai/demystifying-deep-reinforcement-learning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ai.berkeley.edu/home.html" TargetMode="External"/><Relationship Id="rId2" Type="http://schemas.openxmlformats.org/officeDocument/2006/relationships/hyperlink" Target="https://www.intel.ai/demystifying-deep-reinforcement-learn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arvard-ml-courses.github.io/cs181-web-2017/" TargetMode="External"/><Relationship Id="rId5" Type="http://schemas.openxmlformats.org/officeDocument/2006/relationships/hyperlink" Target="https://github.com/wihl/cs181-spring2014" TargetMode="External"/><Relationship Id="rId4" Type="http://schemas.openxmlformats.org/officeDocument/2006/relationships/hyperlink" Target="http://www0.cs.ucl.ac.uk/staff/d.silver/web/Teaching.html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ai.berkeley.edu/home.html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Ih8EfvOzBO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_yjHPu1aYC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2pWv7GOvuf0?t=94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/index.php?title=Markov_decision_process&amp;oldid=855934986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E134C76-7FB4-4BB7-9322-DD8A4B179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7" name="Snip Single Corner Rectangle 17">
            <a:extLst>
              <a:ext uri="{FF2B5EF4-FFF2-40B4-BE49-F238E27FC236}">
                <a16:creationId xmlns:a16="http://schemas.microsoft.com/office/drawing/2014/main" id="{C0C57804-4F33-4D85-AA3E-DA0F214B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9678988" cy="367347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chemeClr val="tx2"/>
                </a:solidFill>
              </a:rPr>
              <a:t>Introducing Reinforcement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84212" y="4648198"/>
            <a:ext cx="5085967" cy="7856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Scott O’Hara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Metrowest Developers Machine Learning Group</a:t>
            </a:r>
          </a:p>
        </p:txBody>
      </p:sp>
    </p:spTree>
    <p:extLst>
      <p:ext uri="{BB962C8B-B14F-4D97-AF65-F5344CB8AC3E}">
        <p14:creationId xmlns:p14="http://schemas.microsoft.com/office/powerpoint/2010/main" val="2440122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90" y="309281"/>
            <a:ext cx="9086265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Markov decision processes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97E558-70D6-4F99-B470-EDAFC08455A4}"/>
              </a:ext>
            </a:extLst>
          </p:cNvPr>
          <p:cNvSpPr/>
          <p:nvPr/>
        </p:nvSpPr>
        <p:spPr>
          <a:xfrm>
            <a:off x="2785675" y="6410219"/>
            <a:ext cx="91656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2"/>
              </a:rPr>
              <a:t>https://en.wikipedia.org/w/index.php?title=Markov_decision_process&amp;oldid=855934986</a:t>
            </a:r>
            <a:r>
              <a:rPr lang="en-US" sz="1200" dirty="0"/>
              <a:t>&gt; [accessed 11 September 2018] 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743F8BBF-059E-4B19-9F81-65DF778A6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645" y="824194"/>
            <a:ext cx="7155655" cy="572452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7715CFF-55F3-49E1-9322-C3330AE8CA3B}"/>
              </a:ext>
            </a:extLst>
          </p:cNvPr>
          <p:cNvGrpSpPr/>
          <p:nvPr/>
        </p:nvGrpSpPr>
        <p:grpSpPr>
          <a:xfrm>
            <a:off x="521839" y="2131209"/>
            <a:ext cx="4893123" cy="3241913"/>
            <a:chOff x="445639" y="1743139"/>
            <a:chExt cx="4893123" cy="324191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D2A46BC-2E77-4BAC-93B1-53A9C948180B}"/>
                    </a:ext>
                  </a:extLst>
                </p:cNvPr>
                <p:cNvSpPr txBox="1"/>
                <p:nvPr/>
              </p:nvSpPr>
              <p:spPr>
                <a:xfrm>
                  <a:off x="445639" y="1743139"/>
                  <a:ext cx="4893123" cy="32419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800" b="1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rPr>
                    <a:t>States</a:t>
                  </a:r>
                  <a:r>
                    <a:rPr lang="en-US" sz="2800" b="1" dirty="0"/>
                    <a:t>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a14:m>
                  <a:endParaRPr lang="en-US" sz="2800" b="1" dirty="0"/>
                </a:p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800" b="1" dirty="0">
                      <a:solidFill>
                        <a:schemeClr val="accent5"/>
                      </a:solidFill>
                    </a:rPr>
                    <a:t>Actions</a:t>
                  </a:r>
                  <a:r>
                    <a:rPr lang="en-US" sz="2800" b="1" dirty="0"/>
                    <a:t>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</m:oMath>
                  </a14:m>
                  <a:endParaRPr lang="en-US" sz="2800" b="1" dirty="0"/>
                </a:p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800" b="1" dirty="0">
                      <a:solidFill>
                        <a:schemeClr val="accent5"/>
                      </a:solidFill>
                    </a:rPr>
                    <a:t>Reward Function</a:t>
                  </a:r>
                  <a:r>
                    <a:rPr lang="en-US" sz="2800" b="1" dirty="0"/>
                    <a:t>:</a:t>
                  </a:r>
                </a:p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800" b="1" dirty="0">
                      <a:solidFill>
                        <a:schemeClr val="bg1"/>
                      </a:solidFill>
                    </a:rPr>
                    <a:t>Transition model</a:t>
                  </a:r>
                  <a:r>
                    <a:rPr lang="en-US" sz="2800" b="1" dirty="0"/>
                    <a:t>:</a:t>
                  </a:r>
                </a:p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800" b="1" dirty="0">
                      <a:solidFill>
                        <a:schemeClr val="accent1"/>
                      </a:solidFill>
                    </a:rPr>
                    <a:t>Discount factor:</a:t>
                  </a:r>
                  <a14:m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sz="28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8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a14:m>
                  <a:endParaRPr lang="en-US" sz="28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D2A46BC-2E77-4BAC-93B1-53A9C94818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639" y="1743139"/>
                  <a:ext cx="4893123" cy="3241913"/>
                </a:xfrm>
                <a:prstGeom prst="rect">
                  <a:avLst/>
                </a:prstGeom>
                <a:blipFill>
                  <a:blip r:embed="rId4"/>
                  <a:stretch>
                    <a:fillRect l="-2244" b="-452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4AF4CB6-C301-4ED9-85C3-BD5A585AB93D}"/>
                </a:ext>
              </a:extLst>
            </p:cNvPr>
            <p:cNvCxnSpPr>
              <a:cxnSpLocks/>
            </p:cNvCxnSpPr>
            <p:nvPr/>
          </p:nvCxnSpPr>
          <p:spPr>
            <a:xfrm>
              <a:off x="4176713" y="4110038"/>
              <a:ext cx="804862" cy="0"/>
            </a:xfrm>
            <a:prstGeom prst="straightConnector1">
              <a:avLst/>
            </a:prstGeom>
            <a:ln w="63500">
              <a:solidFill>
                <a:schemeClr val="bg1">
                  <a:alpha val="6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AC9834E-B211-42B0-A722-56D4903F2113}"/>
                </a:ext>
              </a:extLst>
            </p:cNvPr>
            <p:cNvSpPr/>
            <p:nvPr/>
          </p:nvSpPr>
          <p:spPr>
            <a:xfrm>
              <a:off x="4133850" y="3253886"/>
              <a:ext cx="1204912" cy="412953"/>
            </a:xfrm>
            <a:custGeom>
              <a:avLst/>
              <a:gdLst>
                <a:gd name="connsiteX0" fmla="*/ 0 w 1204912"/>
                <a:gd name="connsiteY0" fmla="*/ 201621 h 412953"/>
                <a:gd name="connsiteX1" fmla="*/ 352425 w 1204912"/>
                <a:gd name="connsiteY1" fmla="*/ 6358 h 412953"/>
                <a:gd name="connsiteX2" fmla="*/ 728662 w 1204912"/>
                <a:gd name="connsiteY2" fmla="*/ 411171 h 412953"/>
                <a:gd name="connsiteX3" fmla="*/ 995362 w 1204912"/>
                <a:gd name="connsiteY3" fmla="*/ 149233 h 412953"/>
                <a:gd name="connsiteX4" fmla="*/ 1204912 w 1204912"/>
                <a:gd name="connsiteY4" fmla="*/ 25408 h 412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4912" h="412953">
                  <a:moveTo>
                    <a:pt x="0" y="201621"/>
                  </a:moveTo>
                  <a:cubicBezTo>
                    <a:pt x="115490" y="86527"/>
                    <a:pt x="230981" y="-28567"/>
                    <a:pt x="352425" y="6358"/>
                  </a:cubicBezTo>
                  <a:cubicBezTo>
                    <a:pt x="473869" y="41283"/>
                    <a:pt x="621506" y="387359"/>
                    <a:pt x="728662" y="411171"/>
                  </a:cubicBezTo>
                  <a:cubicBezTo>
                    <a:pt x="835818" y="434983"/>
                    <a:pt x="915987" y="213527"/>
                    <a:pt x="995362" y="149233"/>
                  </a:cubicBezTo>
                  <a:cubicBezTo>
                    <a:pt x="1074737" y="84939"/>
                    <a:pt x="1139824" y="55173"/>
                    <a:pt x="1204912" y="25408"/>
                  </a:cubicBezTo>
                </a:path>
              </a:pathLst>
            </a:custGeom>
            <a:noFill/>
            <a:ln w="63500">
              <a:solidFill>
                <a:schemeClr val="accent5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9651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90" y="309281"/>
            <a:ext cx="9086265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Application: Crawler robot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2A46BC-2E77-4BAC-93B1-53A9C948180B}"/>
              </a:ext>
            </a:extLst>
          </p:cNvPr>
          <p:cNvSpPr txBox="1"/>
          <p:nvPr/>
        </p:nvSpPr>
        <p:spPr>
          <a:xfrm>
            <a:off x="733671" y="3943034"/>
            <a:ext cx="9837913" cy="2034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States: &lt;</a:t>
            </a:r>
            <a:r>
              <a:rPr lang="en-US" sz="2000" dirty="0"/>
              <a:t>Location, Arm1 angle, Arm2 angle&gt;</a:t>
            </a: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Actions: </a:t>
            </a:r>
            <a:r>
              <a:rPr lang="en-US" sz="2000" dirty="0"/>
              <a:t>increase Arm1 angle, decrease Arm1 angle,</a:t>
            </a:r>
          </a:p>
          <a:p>
            <a:pPr lvl="2"/>
            <a:r>
              <a:rPr lang="en-US" sz="2000" dirty="0"/>
              <a:t>       increase Arm2 angle, decrease Arm2 angle.</a:t>
            </a:r>
            <a:endParaRPr lang="en-US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Reward Function: </a:t>
            </a:r>
            <a:r>
              <a:rPr lang="en-US" sz="2000" dirty="0"/>
              <a:t>+1 if robot moves right, -1 if robot moves left.</a:t>
            </a:r>
            <a:endParaRPr lang="en-US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Transition model: </a:t>
            </a:r>
            <a:r>
              <a:rPr lang="en-US" sz="2000" dirty="0"/>
              <a:t>model of box movement caused by arm movements.</a:t>
            </a:r>
            <a:endParaRPr lang="en-US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2B6919-C498-4F22-A2F4-09BE640F7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6617" y="1519038"/>
            <a:ext cx="4504203" cy="22099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5F9884-2A1D-4B3C-9D5F-728181980355}"/>
              </a:ext>
            </a:extLst>
          </p:cNvPr>
          <p:cNvSpPr txBox="1"/>
          <p:nvPr/>
        </p:nvSpPr>
        <p:spPr>
          <a:xfrm>
            <a:off x="6664201" y="1836440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chemeClr val="bg1"/>
                </a:solidFill>
              </a:rPr>
              <a:t>Arm1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401A53-7479-45F0-8E52-097892FAB0D1}"/>
              </a:ext>
            </a:extLst>
          </p:cNvPr>
          <p:cNvSpPr txBox="1"/>
          <p:nvPr/>
        </p:nvSpPr>
        <p:spPr>
          <a:xfrm>
            <a:off x="7414531" y="2446686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chemeClr val="bg1"/>
                </a:solidFill>
              </a:rPr>
              <a:t>Arm2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9E4E5DE-AA93-409E-8186-53125A78D1AD}"/>
              </a:ext>
            </a:extLst>
          </p:cNvPr>
          <p:cNvCxnSpPr/>
          <p:nvPr/>
        </p:nvCxnSpPr>
        <p:spPr>
          <a:xfrm flipH="1">
            <a:off x="6481823" y="2097363"/>
            <a:ext cx="277792" cy="364256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E1D369-0E33-4F4B-8263-C7E8ED364F02}"/>
              </a:ext>
            </a:extLst>
          </p:cNvPr>
          <p:cNvCxnSpPr>
            <a:cxnSpLocks/>
          </p:cNvCxnSpPr>
          <p:nvPr/>
        </p:nvCxnSpPr>
        <p:spPr>
          <a:xfrm flipH="1">
            <a:off x="7080830" y="2754463"/>
            <a:ext cx="407990" cy="21367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35E1FFDD-649D-4A44-B39F-0FCBDEC7D88C}"/>
              </a:ext>
            </a:extLst>
          </p:cNvPr>
          <p:cNvSpPr/>
          <p:nvPr/>
        </p:nvSpPr>
        <p:spPr>
          <a:xfrm rot="12116812">
            <a:off x="6862869" y="2554811"/>
            <a:ext cx="435921" cy="378393"/>
          </a:xfrm>
          <a:prstGeom prst="arc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6EA624BB-6A7C-4646-9529-F52A314B16FE}"/>
              </a:ext>
            </a:extLst>
          </p:cNvPr>
          <p:cNvSpPr/>
          <p:nvPr/>
        </p:nvSpPr>
        <p:spPr>
          <a:xfrm rot="7031080">
            <a:off x="6025296" y="2334305"/>
            <a:ext cx="398437" cy="305506"/>
          </a:xfrm>
          <a:prstGeom prst="arc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9FE0F9-89D2-43CE-B7F7-165EC2D31084}"/>
              </a:ext>
            </a:extLst>
          </p:cNvPr>
          <p:cNvSpPr/>
          <p:nvPr/>
        </p:nvSpPr>
        <p:spPr>
          <a:xfrm>
            <a:off x="4823922" y="3254694"/>
            <a:ext cx="93307" cy="949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AC71B9-B57B-482E-A8EB-229AF3500CCB}"/>
              </a:ext>
            </a:extLst>
          </p:cNvPr>
          <p:cNvSpPr txBox="1"/>
          <p:nvPr/>
        </p:nvSpPr>
        <p:spPr>
          <a:xfrm>
            <a:off x="3679317" y="2179281"/>
            <a:ext cx="933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chemeClr val="bg1"/>
                </a:solidFill>
              </a:rPr>
              <a:t>Location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27FE77-2E58-4690-9DA0-C373B32DD5E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145951" y="2503072"/>
            <a:ext cx="691635" cy="76553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801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605" y="326571"/>
            <a:ext cx="11555914" cy="57415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000" dirty="0"/>
              <a:t>Algorithms Based on the Markov Decision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422537" y="1138967"/>
            <a:ext cx="11278051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2600" b="1" dirty="0"/>
              <a:t>There are many algorithms based on the Markov Decision Process</a:t>
            </a:r>
          </a:p>
          <a:p>
            <a:pPr lvl="1"/>
            <a:r>
              <a:rPr lang="en-US" sz="2600" dirty="0"/>
              <a:t>	These algorithms can be divided into several subclasses. One 	way to classify these algorithms is  based on how much is 	known about the environment.</a:t>
            </a:r>
          </a:p>
          <a:p>
            <a:pPr lvl="1"/>
            <a:endParaRPr lang="en-US" sz="2600" dirty="0"/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2600" b="1" dirty="0"/>
              <a:t>MDP algorithms</a:t>
            </a:r>
          </a:p>
          <a:p>
            <a:pPr algn="l"/>
            <a:r>
              <a:rPr lang="en-US" sz="2600" b="1" dirty="0"/>
              <a:t>	</a:t>
            </a:r>
            <a:r>
              <a:rPr lang="en-US" sz="2600" dirty="0"/>
              <a:t>MDP-based algorithms assuming </a:t>
            </a:r>
            <a:r>
              <a:rPr lang="en-US" sz="2600" u="sng" dirty="0"/>
              <a:t>perfect knowledge</a:t>
            </a:r>
            <a:r>
              <a:rPr lang="en-US" sz="2600" dirty="0"/>
              <a:t> of the 	states, actions, rewards and transitions of the problem space.</a:t>
            </a:r>
          </a:p>
          <a:p>
            <a:pPr algn="l"/>
            <a:endParaRPr lang="en-US" sz="2600" b="1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600" b="1" dirty="0"/>
              <a:t>Reinforcement learning algorithms:</a:t>
            </a:r>
          </a:p>
          <a:p>
            <a:r>
              <a:rPr lang="en-US" sz="2600" dirty="0"/>
              <a:t>	MDP-based algorithms with knowledge of the states and 	actions but </a:t>
            </a:r>
            <a:r>
              <a:rPr lang="en-US" sz="2600" u="sng" dirty="0"/>
              <a:t>no knowledge of the rewards and transitions</a:t>
            </a:r>
            <a:r>
              <a:rPr lang="en-US" sz="2600" dirty="0"/>
              <a:t> of the 	problem space.</a:t>
            </a:r>
          </a:p>
        </p:txBody>
      </p:sp>
    </p:spTree>
    <p:extLst>
      <p:ext uri="{BB962C8B-B14F-4D97-AF65-F5344CB8AC3E}">
        <p14:creationId xmlns:p14="http://schemas.microsoft.com/office/powerpoint/2010/main" val="852779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568" y="331738"/>
            <a:ext cx="10911840" cy="78118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The Reinforcement Learning Problem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97E558-70D6-4F99-B470-EDAFC08455A4}"/>
              </a:ext>
            </a:extLst>
          </p:cNvPr>
          <p:cNvSpPr/>
          <p:nvPr/>
        </p:nvSpPr>
        <p:spPr>
          <a:xfrm>
            <a:off x="4693919" y="6437376"/>
            <a:ext cx="71111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2"/>
              </a:rPr>
              <a:t>https://www.intel.ai/demystifying-deep-reinforcement-learning</a:t>
            </a:r>
            <a:r>
              <a:rPr lang="en-US" sz="1200" dirty="0"/>
              <a:t>&gt; [accessed 29 January 2020]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3F8BBF-059E-4B19-9F81-65DF778A6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9182" y="1381343"/>
            <a:ext cx="6613635" cy="38270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74C6D4-C705-4D7E-B1D1-63EB8301D1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182" y="5208433"/>
            <a:ext cx="6613635" cy="71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819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3421" y="279420"/>
            <a:ext cx="5494482" cy="6263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Discounted Reward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C9598B-E102-4173-AFE8-7B5CC6580018}"/>
              </a:ext>
            </a:extLst>
          </p:cNvPr>
          <p:cNvSpPr/>
          <p:nvPr/>
        </p:nvSpPr>
        <p:spPr>
          <a:xfrm>
            <a:off x="4693919" y="6437376"/>
            <a:ext cx="71111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2"/>
              </a:rPr>
              <a:t>https://www.intel.ai/demystifying-deep-reinforcement-learning</a:t>
            </a:r>
            <a:r>
              <a:rPr lang="en-US" sz="1200" dirty="0"/>
              <a:t>&gt; [accessed 29 January 2020]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0E6365-B96A-45D6-BAE8-AA1962312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776" y="1355290"/>
            <a:ext cx="3788723" cy="6888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BC5D4A-156B-4D0C-98F0-AECB4572D1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052" y="2611270"/>
            <a:ext cx="4985164" cy="6888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48FE93-679C-4217-B439-0E5C880115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833" y="4369775"/>
            <a:ext cx="6187105" cy="62630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7AFC3A5-9FD8-4BBA-8E6F-D9F0FA17D1C6}"/>
              </a:ext>
            </a:extLst>
          </p:cNvPr>
          <p:cNvSpPr/>
          <p:nvPr/>
        </p:nvSpPr>
        <p:spPr>
          <a:xfrm>
            <a:off x="715654" y="2625713"/>
            <a:ext cx="46330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Total Reward for One Episode: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C73637-F539-47E6-B8CD-2FB7B9730EBE}"/>
              </a:ext>
            </a:extLst>
          </p:cNvPr>
          <p:cNvSpPr/>
          <p:nvPr/>
        </p:nvSpPr>
        <p:spPr>
          <a:xfrm>
            <a:off x="2054863" y="1306553"/>
            <a:ext cx="31726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Total Future Reward: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F56AC6-2461-4630-98D8-7CDA506A10BC}"/>
              </a:ext>
            </a:extLst>
          </p:cNvPr>
          <p:cNvSpPr/>
          <p:nvPr/>
        </p:nvSpPr>
        <p:spPr>
          <a:xfrm>
            <a:off x="371528" y="3823948"/>
            <a:ext cx="11274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Total Discounted Future Reward (</a:t>
            </a:r>
            <a:r>
              <a:rPr lang="en-US" sz="2400" b="1" i="1" dirty="0"/>
              <a:t>γ</a:t>
            </a:r>
            <a:r>
              <a:rPr lang="en-US" sz="2400" b="1" dirty="0"/>
              <a:t> is the discount factor between 0 and 1)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C700317-56E7-44E1-BF75-B822F5EFFE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324" y="5069894"/>
            <a:ext cx="7316800" cy="68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48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40" y="415343"/>
            <a:ext cx="3565003" cy="118916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Discounted Reward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C9598B-E102-4173-AFE8-7B5CC6580018}"/>
              </a:ext>
            </a:extLst>
          </p:cNvPr>
          <p:cNvSpPr/>
          <p:nvPr/>
        </p:nvSpPr>
        <p:spPr>
          <a:xfrm>
            <a:off x="4693919" y="6437376"/>
            <a:ext cx="71111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2"/>
              </a:rPr>
              <a:t>https://www.intel.ai/demystifying-deep-reinforcement-learning</a:t>
            </a:r>
            <a:r>
              <a:rPr lang="en-US" sz="1200" dirty="0"/>
              <a:t>&gt; [accessed 29 January 2020]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48FE93-679C-4217-B439-0E5C88011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288" y="309809"/>
            <a:ext cx="6187105" cy="62630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51E2928-64EC-4C55-BC2E-932AC3E6A77E}"/>
              </a:ext>
            </a:extLst>
          </p:cNvPr>
          <p:cNvSpPr/>
          <p:nvPr/>
        </p:nvSpPr>
        <p:spPr>
          <a:xfrm>
            <a:off x="1013123" y="2329144"/>
            <a:ext cx="933464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we set the discount factor </a:t>
            </a:r>
            <a:r>
              <a:rPr lang="en-US" sz="2000" i="1" dirty="0"/>
              <a:t>γ</a:t>
            </a:r>
            <a:r>
              <a:rPr lang="en-US" sz="2000" dirty="0"/>
              <a:t>=0, then our strategy will be short-sighted and relies only on immediate rewards.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we want to balance between immediate and future rewards, we should set discount factor to something like </a:t>
            </a:r>
            <a:r>
              <a:rPr lang="en-US" sz="2000" i="1" dirty="0"/>
              <a:t>γ=</a:t>
            </a:r>
            <a:r>
              <a:rPr lang="en-US" sz="2000" dirty="0"/>
              <a:t>0.9.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our environment is deterministic and the same actions always result in same rewards, then we can set discount factor </a:t>
            </a:r>
            <a:r>
              <a:rPr lang="en-US" sz="2000" i="1" dirty="0"/>
              <a:t>γ</a:t>
            </a:r>
            <a:r>
              <a:rPr lang="en-US" sz="2000" dirty="0"/>
              <a:t>=1.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good strategy for an agent would be to </a:t>
            </a:r>
            <a:r>
              <a:rPr lang="en-US" sz="2000" b="1" dirty="0"/>
              <a:t>always choose an action that maximizes the (discounted) future reward</a:t>
            </a:r>
            <a:r>
              <a:rPr lang="en-US" sz="2000" dirty="0"/>
              <a:t>.</a:t>
            </a:r>
            <a:endParaRPr lang="en-US" sz="20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C700317-56E7-44E1-BF75-B822F5EFFE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779" y="1009928"/>
            <a:ext cx="7316800" cy="68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64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3421" y="279420"/>
            <a:ext cx="5494482" cy="6263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Q-Learning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C9598B-E102-4173-AFE8-7B5CC6580018}"/>
              </a:ext>
            </a:extLst>
          </p:cNvPr>
          <p:cNvSpPr/>
          <p:nvPr/>
        </p:nvSpPr>
        <p:spPr>
          <a:xfrm>
            <a:off x="4693919" y="6437376"/>
            <a:ext cx="71111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2"/>
              </a:rPr>
              <a:t>https://www.intel.ai/demystifying-deep-reinforcement-learning</a:t>
            </a:r>
            <a:r>
              <a:rPr lang="en-US" sz="1200" dirty="0"/>
              <a:t>&gt; [accessed 29 January 2020]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6CCECB-183D-4AAD-B53E-90FD96347653}"/>
              </a:ext>
            </a:extLst>
          </p:cNvPr>
          <p:cNvSpPr/>
          <p:nvPr/>
        </p:nvSpPr>
        <p:spPr>
          <a:xfrm>
            <a:off x="1193340" y="1223819"/>
            <a:ext cx="93346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Q-learning we define a function </a:t>
            </a:r>
            <a:r>
              <a:rPr lang="en-US" sz="2400" i="1" dirty="0"/>
              <a:t>Q(s, a)</a:t>
            </a:r>
            <a:r>
              <a:rPr lang="en-US" sz="2400" dirty="0"/>
              <a:t> representing </a:t>
            </a:r>
            <a:r>
              <a:rPr lang="en-US" sz="2400" b="1" dirty="0"/>
              <a:t>the maximum discounted future reward when we perform action </a:t>
            </a:r>
            <a:r>
              <a:rPr lang="en-US" sz="2400" u="sng" dirty="0"/>
              <a:t>a</a:t>
            </a:r>
            <a:r>
              <a:rPr lang="en-US" sz="2400" b="1" dirty="0"/>
              <a:t> in state </a:t>
            </a:r>
            <a:r>
              <a:rPr lang="en-US" sz="2400" u="sng" dirty="0"/>
              <a:t>s</a:t>
            </a:r>
            <a:r>
              <a:rPr lang="en-US" sz="2400" dirty="0"/>
              <a:t> and</a:t>
            </a:r>
            <a:r>
              <a:rPr lang="en-US" sz="2400" b="1" dirty="0"/>
              <a:t> continue optimally from that point 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99B4A-0AC2-4CF1-993E-007AD2B83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459" y="2742130"/>
            <a:ext cx="3567112" cy="55954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8892628-4B65-4BDC-AAF5-6332B91C0E03}"/>
              </a:ext>
            </a:extLst>
          </p:cNvPr>
          <p:cNvSpPr/>
          <p:nvPr/>
        </p:nvSpPr>
        <p:spPr>
          <a:xfrm>
            <a:off x="1106516" y="3770084"/>
            <a:ext cx="933464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way to think about </a:t>
            </a:r>
            <a:r>
              <a:rPr lang="en-US" sz="2400" i="1" dirty="0"/>
              <a:t>Q(s, a)</a:t>
            </a:r>
            <a:r>
              <a:rPr lang="en-US" sz="2400" dirty="0"/>
              <a:t> is that it is “the best possible score at the end of the game after performing action </a:t>
            </a:r>
            <a:r>
              <a:rPr lang="en-US" sz="2400" u="sng" dirty="0"/>
              <a:t>a</a:t>
            </a:r>
            <a:r>
              <a:rPr lang="en-US" sz="2400" b="1" dirty="0"/>
              <a:t> in state </a:t>
            </a:r>
            <a:r>
              <a:rPr lang="en-US" sz="2400" u="sng" dirty="0"/>
              <a:t>s</a:t>
            </a:r>
            <a:r>
              <a:rPr lang="en-US" sz="2400" b="1" dirty="0"/>
              <a:t>“.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is called </a:t>
            </a:r>
            <a:r>
              <a:rPr lang="en-US" sz="2400" b="1" dirty="0"/>
              <a:t>Q-function</a:t>
            </a:r>
            <a:r>
              <a:rPr lang="en-US" sz="2400" dirty="0"/>
              <a:t>, because it represents the “quality” of a certain action in a given state.</a:t>
            </a:r>
          </a:p>
        </p:txBody>
      </p:sp>
    </p:spTree>
    <p:extLst>
      <p:ext uri="{BB962C8B-B14F-4D97-AF65-F5344CB8AC3E}">
        <p14:creationId xmlns:p14="http://schemas.microsoft.com/office/powerpoint/2010/main" val="4157096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678" y="312453"/>
            <a:ext cx="9334643" cy="6263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Q(s,a) gives the Optimal Policy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C9598B-E102-4173-AFE8-7B5CC6580018}"/>
              </a:ext>
            </a:extLst>
          </p:cNvPr>
          <p:cNvSpPr/>
          <p:nvPr/>
        </p:nvSpPr>
        <p:spPr>
          <a:xfrm>
            <a:off x="4693919" y="6437376"/>
            <a:ext cx="71111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2"/>
              </a:rPr>
              <a:t>https://www.intel.ai/demystifying-deep-reinforcement-learning</a:t>
            </a:r>
            <a:r>
              <a:rPr lang="en-US" sz="1200" dirty="0"/>
              <a:t>&gt; [accessed 29 January 2020]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6CCECB-183D-4AAD-B53E-90FD96347653}"/>
              </a:ext>
            </a:extLst>
          </p:cNvPr>
          <p:cNvSpPr/>
          <p:nvPr/>
        </p:nvSpPr>
        <p:spPr>
          <a:xfrm>
            <a:off x="1193340" y="1223819"/>
            <a:ext cx="933464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Suppose you are in state and pondering whether you should take action </a:t>
            </a:r>
            <a:r>
              <a:rPr lang="en-US" sz="2400" i="1" dirty="0"/>
              <a:t>a</a:t>
            </a:r>
            <a:r>
              <a:rPr lang="en-US" sz="2400" dirty="0"/>
              <a:t> or </a:t>
            </a:r>
            <a:r>
              <a:rPr lang="en-US" sz="2400" i="1" dirty="0"/>
              <a:t>b</a:t>
            </a:r>
            <a:r>
              <a:rPr lang="en-US" sz="2400" dirty="0"/>
              <a:t>. You want to select the action that results in the highest score at the end of game.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Once you have the magical Q-function, the answer becomes really simple – pick the action with the highest Q-value!</a:t>
            </a:r>
            <a:endParaRPr lang="en-US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E48FEB-96E6-48EC-B874-EB3E3154F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794" y="4038847"/>
            <a:ext cx="3912412" cy="5725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835979A-17F2-4D6C-A2D8-928036DAEBA4}"/>
              </a:ext>
            </a:extLst>
          </p:cNvPr>
          <p:cNvSpPr/>
          <p:nvPr/>
        </p:nvSpPr>
        <p:spPr>
          <a:xfrm>
            <a:off x="1193339" y="4896459"/>
            <a:ext cx="93346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Here π represents the policy, the rule how we choose an action in each state.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33007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7049" y="247433"/>
            <a:ext cx="5867220" cy="6263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The bellman Equation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C9598B-E102-4173-AFE8-7B5CC6580018}"/>
              </a:ext>
            </a:extLst>
          </p:cNvPr>
          <p:cNvSpPr/>
          <p:nvPr/>
        </p:nvSpPr>
        <p:spPr>
          <a:xfrm>
            <a:off x="4693919" y="6437376"/>
            <a:ext cx="71111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2"/>
              </a:rPr>
              <a:t>https://www.intel.ai/demystifying-deep-reinforcement-learning</a:t>
            </a:r>
            <a:r>
              <a:rPr lang="en-US" sz="1200" dirty="0"/>
              <a:t>&gt; [accessed 29 January 2020]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6CCECB-183D-4AAD-B53E-90FD96347653}"/>
              </a:ext>
            </a:extLst>
          </p:cNvPr>
          <p:cNvSpPr/>
          <p:nvPr/>
        </p:nvSpPr>
        <p:spPr>
          <a:xfrm>
            <a:off x="1428678" y="2212109"/>
            <a:ext cx="933464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Bellman equations are at the heart of all MDP-based algorithms. It can be show that when the Bellman equations are satisfied, an optimal policy </a:t>
            </a:r>
            <a:r>
              <a:rPr lang="el-GR" sz="2000" dirty="0"/>
              <a:t>π</a:t>
            </a:r>
            <a:r>
              <a:rPr lang="en-US" sz="2000" dirty="0"/>
              <a:t> has been found.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main idea in Q-learning is that </a:t>
            </a:r>
            <a:r>
              <a:rPr lang="en-US" sz="2000" b="1" dirty="0"/>
              <a:t>we can iteratively approximate the Q-function using the Bellman equation</a:t>
            </a:r>
            <a:r>
              <a:rPr lang="en-US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With the Bellman Equation, we express the Q-value of state </a:t>
            </a:r>
            <a:r>
              <a:rPr lang="en-US" sz="2000" i="1" dirty="0"/>
              <a:t>s</a:t>
            </a:r>
            <a:r>
              <a:rPr lang="en-US" sz="2000" dirty="0"/>
              <a:t> and action </a:t>
            </a:r>
            <a:r>
              <a:rPr lang="en-US" sz="2000" i="1" dirty="0"/>
              <a:t>a</a:t>
            </a:r>
            <a:r>
              <a:rPr lang="en-US" sz="2000" dirty="0"/>
              <a:t> in terms of the Q-value of the next state </a:t>
            </a:r>
            <a:r>
              <a:rPr lang="en-US" sz="2000" i="1" dirty="0"/>
              <a:t>s’</a:t>
            </a:r>
            <a:r>
              <a:rPr lang="en-US" sz="20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maximum future reward for state </a:t>
            </a:r>
            <a:r>
              <a:rPr lang="en-US" sz="2000" i="1" dirty="0"/>
              <a:t>s</a:t>
            </a:r>
            <a:r>
              <a:rPr lang="en-US" sz="2000" dirty="0"/>
              <a:t> and action </a:t>
            </a:r>
            <a:r>
              <a:rPr lang="en-US" sz="2000" i="1" dirty="0"/>
              <a:t>a</a:t>
            </a:r>
            <a:r>
              <a:rPr lang="en-US" sz="2000" dirty="0"/>
              <a:t> is the immediate reward plus maximum future reward for the next state </a:t>
            </a:r>
            <a:r>
              <a:rPr lang="en-US" sz="2000" i="1" dirty="0"/>
              <a:t>s’</a:t>
            </a:r>
            <a:r>
              <a:rPr lang="en-US" sz="2000" dirty="0"/>
              <a:t>.</a:t>
            </a:r>
            <a:endParaRPr lang="en-US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81A15E-161A-4B70-B1D6-0AEBEDCEE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883" y="1237292"/>
            <a:ext cx="5979551" cy="61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54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8643" y="246761"/>
            <a:ext cx="7004029" cy="6263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The Q-Learning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C9598B-E102-4173-AFE8-7B5CC6580018}"/>
              </a:ext>
            </a:extLst>
          </p:cNvPr>
          <p:cNvSpPr/>
          <p:nvPr/>
        </p:nvSpPr>
        <p:spPr>
          <a:xfrm>
            <a:off x="4693919" y="6437376"/>
            <a:ext cx="71111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2"/>
              </a:rPr>
              <a:t>https://www.intel.ai/demystifying-deep-reinforcement-learning</a:t>
            </a:r>
            <a:r>
              <a:rPr lang="en-US" sz="1200" dirty="0"/>
              <a:t>&gt; [accessed 29 January 2020]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6CCECB-183D-4AAD-B53E-90FD96347653}"/>
              </a:ext>
            </a:extLst>
          </p:cNvPr>
          <p:cNvSpPr/>
          <p:nvPr/>
        </p:nvSpPr>
        <p:spPr>
          <a:xfrm>
            <a:off x="1193335" y="4933459"/>
            <a:ext cx="93346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u="sng" dirty="0"/>
              <a:t>α</a:t>
            </a:r>
            <a:r>
              <a:rPr lang="en-US" sz="2400" dirty="0"/>
              <a:t> in the algorithm is a learning rate that controls how much of the difference between previous Q-value and newly proposed Q-value is taken into account.</a:t>
            </a:r>
          </a:p>
        </p:txBody>
      </p:sp>
      <p:pic>
        <p:nvPicPr>
          <p:cNvPr id="6" name="Picture 5" descr="A picture containing bird&#10;&#10;Description automatically generated">
            <a:extLst>
              <a:ext uri="{FF2B5EF4-FFF2-40B4-BE49-F238E27FC236}">
                <a16:creationId xmlns:a16="http://schemas.microsoft.com/office/drawing/2014/main" id="{C2DAD03D-A5AD-4305-A17D-C1CD711EE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57" y="1236741"/>
            <a:ext cx="10553086" cy="339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87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F1909-E818-489F-B639-1EF2D0D83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030" y="241561"/>
            <a:ext cx="2959940" cy="618608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6EE63-2017-4E3A-AA98-E9A34B45A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9083" y="1156994"/>
            <a:ext cx="8193833" cy="494486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The material for this talk is primarily drawn from the Matiisen article and the slides, notes and lectures of the courses below:</a:t>
            </a:r>
          </a:p>
          <a:p>
            <a:pPr marL="0" indent="0">
              <a:buNone/>
            </a:pPr>
            <a:endParaRPr lang="en-US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“Demystifying Deep Reinforcement Learning,” 2015, Tambet Matiisen</a:t>
            </a:r>
          </a:p>
          <a:p>
            <a:r>
              <a:rPr lang="en-US" b="1" dirty="0"/>
              <a:t>I follow approach up through (non-deep) Q-Learning.</a:t>
            </a:r>
            <a:endParaRPr lang="en-US" b="1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b="1" dirty="0">
                <a:solidFill>
                  <a:schemeClr val="tx1"/>
                </a:solidFill>
                <a:hlinkClick r:id="rId2"/>
              </a:rPr>
              <a:t>https://www.intel.ai/demystifying-deep-reinforcement-learning/</a:t>
            </a:r>
            <a:endParaRPr lang="en-US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University of California, Berkeley CS188:</a:t>
            </a:r>
          </a:p>
          <a:p>
            <a:r>
              <a:rPr lang="en-US" b="1" i="1" dirty="0"/>
              <a:t>CS188 – Introduction to Artificial Intelligence</a:t>
            </a:r>
            <a:r>
              <a:rPr lang="en-US" b="1" dirty="0"/>
              <a:t>, Profs. Dan Klein, Pieter Abbeel, et al. </a:t>
            </a:r>
            <a:r>
              <a:rPr lang="en-US" b="1" dirty="0">
                <a:solidFill>
                  <a:schemeClr val="tx1"/>
                </a:solidFill>
                <a:hlinkClick r:id="rId3"/>
              </a:rPr>
              <a:t>http://ai.berkeley.edu/home.html</a:t>
            </a:r>
            <a:endParaRPr lang="en-US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David Silver, DeepMind:</a:t>
            </a:r>
          </a:p>
          <a:p>
            <a:r>
              <a:rPr lang="en-US" b="1" dirty="0"/>
              <a:t>Introduction to Reinforcement Learning </a:t>
            </a:r>
            <a:r>
              <a:rPr lang="en-US" b="1" dirty="0">
                <a:hlinkClick r:id="rId4"/>
              </a:rPr>
              <a:t>http://www0.cs.ucl.ac.uk/staff/d.silver/web/Teaching.html</a:t>
            </a:r>
            <a:endParaRPr lang="en-US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CS181 course at Harvard University:</a:t>
            </a:r>
          </a:p>
          <a:p>
            <a:r>
              <a:rPr lang="en-US" b="1" i="1" dirty="0"/>
              <a:t>Material used from multiple offerings of the course. Detailed links and references at end of the slide deck.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95292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1332" y="306851"/>
            <a:ext cx="8169335" cy="6263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Rewriting The Q(s,a) update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C9598B-E102-4173-AFE8-7B5CC6580018}"/>
              </a:ext>
            </a:extLst>
          </p:cNvPr>
          <p:cNvSpPr/>
          <p:nvPr/>
        </p:nvSpPr>
        <p:spPr>
          <a:xfrm>
            <a:off x="4693919" y="6437376"/>
            <a:ext cx="71111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2"/>
              </a:rPr>
              <a:t>https://www.intel.ai/demystifying-deep-reinforcement-learning</a:t>
            </a:r>
            <a:r>
              <a:rPr lang="en-US" sz="1200" dirty="0"/>
              <a:t>&gt; [accessed 29 January 2020]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01A693-6DBA-4EF2-9FB8-64189D5B7B96}"/>
                  </a:ext>
                </a:extLst>
              </p:cNvPr>
              <p:cNvSpPr txBox="1"/>
              <p:nvPr/>
            </p:nvSpPr>
            <p:spPr>
              <a:xfrm>
                <a:off x="1786093" y="4195228"/>
                <a:ext cx="8751370" cy="7379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01A693-6DBA-4EF2-9FB8-64189D5B7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093" y="4195228"/>
                <a:ext cx="8751370" cy="7379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AFCD86-0900-4666-9FA7-D1329871FA86}"/>
                  </a:ext>
                </a:extLst>
              </p:cNvPr>
              <p:cNvSpPr txBox="1"/>
              <p:nvPr/>
            </p:nvSpPr>
            <p:spPr>
              <a:xfrm>
                <a:off x="1623709" y="1575607"/>
                <a:ext cx="9076139" cy="6608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limLow>
                            <m:limLow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AFCD86-0900-4666-9FA7-D1329871F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709" y="1575607"/>
                <a:ext cx="9076139" cy="6608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F189D19B-2017-4CA5-8F93-49D35C62989E}"/>
              </a:ext>
            </a:extLst>
          </p:cNvPr>
          <p:cNvSpPr/>
          <p:nvPr/>
        </p:nvSpPr>
        <p:spPr>
          <a:xfrm>
            <a:off x="3990191" y="2844225"/>
            <a:ext cx="47246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Can be rewritten as: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791511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0967" y="335665"/>
            <a:ext cx="8290066" cy="124345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The Q-Learning Algorithm Converges on the True q-value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C9598B-E102-4173-AFE8-7B5CC6580018}"/>
              </a:ext>
            </a:extLst>
          </p:cNvPr>
          <p:cNvSpPr/>
          <p:nvPr/>
        </p:nvSpPr>
        <p:spPr>
          <a:xfrm>
            <a:off x="4693919" y="6437376"/>
            <a:ext cx="71111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2"/>
              </a:rPr>
              <a:t>https://www.intel.ai/demystifying-deep-reinforcement-learning</a:t>
            </a:r>
            <a:r>
              <a:rPr lang="en-US" sz="1200" dirty="0"/>
              <a:t>&gt; [accessed 29 January 2020]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832B23-D795-4ACD-B15D-9DE870D0B531}"/>
              </a:ext>
            </a:extLst>
          </p:cNvPr>
          <p:cNvSpPr/>
          <p:nvPr/>
        </p:nvSpPr>
        <p:spPr>
          <a:xfrm>
            <a:off x="1138744" y="2023088"/>
            <a:ext cx="991451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The </a:t>
            </a:r>
            <a:r>
              <a:rPr lang="en-US" sz="2800" dirty="0" err="1"/>
              <a:t>max</a:t>
            </a:r>
            <a:r>
              <a:rPr lang="en-US" sz="2800" i="1" baseline="-25000" dirty="0" err="1"/>
              <a:t>a</a:t>
            </a:r>
            <a:r>
              <a:rPr lang="en-US" sz="2800" i="1" baseline="-25000" dirty="0"/>
              <a:t>’</a:t>
            </a:r>
            <a:r>
              <a:rPr lang="en-US" sz="2800" dirty="0"/>
              <a:t> </a:t>
            </a:r>
            <a:r>
              <a:rPr lang="en-US" sz="2800" i="1" dirty="0"/>
              <a:t>Q</a:t>
            </a:r>
            <a:r>
              <a:rPr lang="en-US" sz="2800" dirty="0"/>
              <a:t>[</a:t>
            </a:r>
            <a:r>
              <a:rPr lang="en-US" sz="2800" i="1" dirty="0" err="1"/>
              <a:t>s’</a:t>
            </a:r>
            <a:r>
              <a:rPr lang="en-US" sz="2800" dirty="0" err="1"/>
              <a:t>,</a:t>
            </a:r>
            <a:r>
              <a:rPr lang="en-US" sz="2800" i="1" dirty="0" err="1"/>
              <a:t>a</a:t>
            </a:r>
            <a:r>
              <a:rPr lang="en-US" sz="2800" i="1" dirty="0"/>
              <a:t>’</a:t>
            </a:r>
            <a:r>
              <a:rPr lang="en-US" sz="2800" dirty="0"/>
              <a:t>] that we use to update </a:t>
            </a:r>
            <a:r>
              <a:rPr lang="en-US" sz="2800" i="1" dirty="0"/>
              <a:t>Q</a:t>
            </a:r>
            <a:r>
              <a:rPr lang="en-US" sz="2800" dirty="0"/>
              <a:t>[</a:t>
            </a:r>
            <a:r>
              <a:rPr lang="en-US" sz="2800" i="1" dirty="0"/>
              <a:t>s</a:t>
            </a:r>
            <a:r>
              <a:rPr lang="en-US" sz="2800" dirty="0"/>
              <a:t>,</a:t>
            </a:r>
            <a:r>
              <a:rPr lang="en-US" sz="2800" i="1" dirty="0"/>
              <a:t>a</a:t>
            </a:r>
            <a:r>
              <a:rPr lang="en-US" sz="2800" dirty="0"/>
              <a:t>] is only an approximation and in early stages of learning it may be completely wrong.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However the approximation get more and more accurate with every iteration and it has been shown, that if we perform this update enough times, then the Q-function will converge and represent the true Q-value.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95414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442" y="445169"/>
            <a:ext cx="11093115" cy="79031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Q-Learning Example: Crawler Robot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334BC6-437B-4503-B689-001F93FFD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022" y="2005764"/>
            <a:ext cx="9276330" cy="38175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6C0438-C309-4D6F-9357-9BB3E9AEF04D}"/>
              </a:ext>
            </a:extLst>
          </p:cNvPr>
          <p:cNvSpPr txBox="1"/>
          <p:nvPr/>
        </p:nvSpPr>
        <p:spPr>
          <a:xfrm>
            <a:off x="8543417" y="6500284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</p:spTree>
    <p:extLst>
      <p:ext uri="{BB962C8B-B14F-4D97-AF65-F5344CB8AC3E}">
        <p14:creationId xmlns:p14="http://schemas.microsoft.com/office/powerpoint/2010/main" val="4215947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5497" y="6253017"/>
            <a:ext cx="9021004" cy="460473"/>
          </a:xfrm>
        </p:spPr>
        <p:txBody>
          <a:bodyPr>
            <a:normAutofit fontScale="90000"/>
          </a:bodyPr>
          <a:lstStyle/>
          <a:p>
            <a:r>
              <a:rPr lang="en-US" dirty="0"/>
              <a:t>Video 1 of Q-Learning demo -- Crawler</a:t>
            </a:r>
          </a:p>
        </p:txBody>
      </p:sp>
      <p:pic>
        <p:nvPicPr>
          <p:cNvPr id="3" name="CrawlerBot">
            <a:hlinkClick r:id="" action="ppaction://media"/>
            <a:extLst>
              <a:ext uri="{FF2B5EF4-FFF2-40B4-BE49-F238E27FC236}">
                <a16:creationId xmlns:a16="http://schemas.microsoft.com/office/drawing/2014/main" id="{829808AE-39C1-4C87-8E84-DFA612DFDC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2196" y="144509"/>
            <a:ext cx="9507607" cy="6108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B2D849-1E94-4E19-9891-41769E1FC4AB}"/>
              </a:ext>
            </a:extLst>
          </p:cNvPr>
          <p:cNvSpPr txBox="1"/>
          <p:nvPr/>
        </p:nvSpPr>
        <p:spPr>
          <a:xfrm>
            <a:off x="8543417" y="6590379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</p:spTree>
    <p:extLst>
      <p:ext uri="{BB962C8B-B14F-4D97-AF65-F5344CB8AC3E}">
        <p14:creationId xmlns:p14="http://schemas.microsoft.com/office/powerpoint/2010/main" val="237115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7262" y="6204864"/>
            <a:ext cx="8913092" cy="525754"/>
          </a:xfrm>
        </p:spPr>
        <p:txBody>
          <a:bodyPr>
            <a:normAutofit fontScale="90000"/>
          </a:bodyPr>
          <a:lstStyle/>
          <a:p>
            <a:r>
              <a:rPr lang="en-US" dirty="0"/>
              <a:t>Video 2 of Q-Learning demo -- Crawler</a:t>
            </a:r>
          </a:p>
        </p:txBody>
      </p:sp>
      <p:pic>
        <p:nvPicPr>
          <p:cNvPr id="3" name="Q-learning--crawler">
            <a:hlinkClick r:id="" action="ppaction://media"/>
            <a:extLst>
              <a:ext uri="{FF2B5EF4-FFF2-40B4-BE49-F238E27FC236}">
                <a16:creationId xmlns:a16="http://schemas.microsoft.com/office/drawing/2014/main" id="{1D6F05D9-3894-43E8-B292-88F05C2C2F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2526" y="144509"/>
            <a:ext cx="9662565" cy="6039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E07EE6-2D18-472A-8BEE-5355A62483D5}"/>
              </a:ext>
            </a:extLst>
          </p:cNvPr>
          <p:cNvSpPr txBox="1"/>
          <p:nvPr/>
        </p:nvSpPr>
        <p:spPr>
          <a:xfrm>
            <a:off x="8676699" y="6607507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</p:spTree>
    <p:extLst>
      <p:ext uri="{BB962C8B-B14F-4D97-AF65-F5344CB8AC3E}">
        <p14:creationId xmlns:p14="http://schemas.microsoft.com/office/powerpoint/2010/main" val="237970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526" y="251712"/>
            <a:ext cx="11836576" cy="64611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Q-Learning Example: discount effect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8754B408-3F7E-464E-A7D9-E8667A90493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03538" y="2442694"/>
              <a:ext cx="8760330" cy="37723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52066">
                      <a:extLst>
                        <a:ext uri="{9D8B030D-6E8A-4147-A177-3AD203B41FA5}">
                          <a16:colId xmlns:a16="http://schemas.microsoft.com/office/drawing/2014/main" val="580932714"/>
                        </a:ext>
                      </a:extLst>
                    </a:gridCol>
                    <a:gridCol w="1752066">
                      <a:extLst>
                        <a:ext uri="{9D8B030D-6E8A-4147-A177-3AD203B41FA5}">
                          <a16:colId xmlns:a16="http://schemas.microsoft.com/office/drawing/2014/main" val="1107432289"/>
                        </a:ext>
                      </a:extLst>
                    </a:gridCol>
                    <a:gridCol w="1752066">
                      <a:extLst>
                        <a:ext uri="{9D8B030D-6E8A-4147-A177-3AD203B41FA5}">
                          <a16:colId xmlns:a16="http://schemas.microsoft.com/office/drawing/2014/main" val="3488795485"/>
                        </a:ext>
                      </a:extLst>
                    </a:gridCol>
                    <a:gridCol w="1752066">
                      <a:extLst>
                        <a:ext uri="{9D8B030D-6E8A-4147-A177-3AD203B41FA5}">
                          <a16:colId xmlns:a16="http://schemas.microsoft.com/office/drawing/2014/main" val="1210742213"/>
                        </a:ext>
                      </a:extLst>
                    </a:gridCol>
                    <a:gridCol w="1752066">
                      <a:extLst>
                        <a:ext uri="{9D8B030D-6E8A-4147-A177-3AD203B41FA5}">
                          <a16:colId xmlns:a16="http://schemas.microsoft.com/office/drawing/2014/main" val="82619859"/>
                        </a:ext>
                      </a:extLst>
                    </a:gridCol>
                  </a:tblGrid>
                  <a:tr h="4795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Description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Training Steps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u="sng" dirty="0">
                              <a:effectLst/>
                            </a:rPr>
                            <a:t>Discount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0" u="non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 u="non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  <m:r>
                                  <a:rPr lang="en-US" sz="2000" b="1" i="1" u="non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1" u="none" dirty="0">
                            <a:effectLst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Learning Rate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Avg Velocity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9830419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Default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~1.73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4506183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Low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0.5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336725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High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0.919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~3.33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0120027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Low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~1.73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64792834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High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~1.73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8580861"/>
                      </a:ext>
                    </a:extLst>
                  </a:tr>
                  <a:tr h="457734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High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oMath>
                          </a14:m>
                          <a:r>
                            <a:rPr lang="en-US" b="1" dirty="0"/>
                            <a:t>,</a:t>
                          </a:r>
                        </a:p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Low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0.919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~3.33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623207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8754B408-3F7E-464E-A7D9-E8667A9049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8655870"/>
                  </p:ext>
                </p:extLst>
              </p:nvPr>
            </p:nvGraphicFramePr>
            <p:xfrm>
              <a:off x="1603538" y="2442694"/>
              <a:ext cx="8760330" cy="37723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52066">
                      <a:extLst>
                        <a:ext uri="{9D8B030D-6E8A-4147-A177-3AD203B41FA5}">
                          <a16:colId xmlns:a16="http://schemas.microsoft.com/office/drawing/2014/main" val="580932714"/>
                        </a:ext>
                      </a:extLst>
                    </a:gridCol>
                    <a:gridCol w="1752066">
                      <a:extLst>
                        <a:ext uri="{9D8B030D-6E8A-4147-A177-3AD203B41FA5}">
                          <a16:colId xmlns:a16="http://schemas.microsoft.com/office/drawing/2014/main" val="1107432289"/>
                        </a:ext>
                      </a:extLst>
                    </a:gridCol>
                    <a:gridCol w="1752066">
                      <a:extLst>
                        <a:ext uri="{9D8B030D-6E8A-4147-A177-3AD203B41FA5}">
                          <a16:colId xmlns:a16="http://schemas.microsoft.com/office/drawing/2014/main" val="3488795485"/>
                        </a:ext>
                      </a:extLst>
                    </a:gridCol>
                    <a:gridCol w="1752066">
                      <a:extLst>
                        <a:ext uri="{9D8B030D-6E8A-4147-A177-3AD203B41FA5}">
                          <a16:colId xmlns:a16="http://schemas.microsoft.com/office/drawing/2014/main" val="1210742213"/>
                        </a:ext>
                      </a:extLst>
                    </a:gridCol>
                    <a:gridCol w="1752066">
                      <a:extLst>
                        <a:ext uri="{9D8B030D-6E8A-4147-A177-3AD203B41FA5}">
                          <a16:colId xmlns:a16="http://schemas.microsoft.com/office/drawing/2014/main" val="8261985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Description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Training Steps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4348" r="-201042" b="-45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1045" t="-4348" r="-101742" b="-45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Avg Velocity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9830419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Default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~1.73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4506183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7" t="-250000" r="-400694" b="-45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0.5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336725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7" t="-350000" r="-400694" b="-35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0.919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~3.33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0120027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7" t="-450000" r="-400694" b="-25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~1.73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64792834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7" t="-550000" r="-400694" b="-15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~1.73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858086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7" t="-495238" r="-400694" b="-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0.919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~3.33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6232075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Picture 21" descr="txp_fig">
            <a:extLst>
              <a:ext uri="{FF2B5EF4-FFF2-40B4-BE49-F238E27FC236}">
                <a16:creationId xmlns:a16="http://schemas.microsoft.com/office/drawing/2014/main" id="{A21D8F6F-55C3-4314-AD58-748B5E4B3D9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77994" y="1200441"/>
            <a:ext cx="7375525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128433-C612-479B-B6D1-53DEB272A0DF}"/>
              </a:ext>
            </a:extLst>
          </p:cNvPr>
          <p:cNvSpPr/>
          <p:nvPr/>
        </p:nvSpPr>
        <p:spPr>
          <a:xfrm>
            <a:off x="567327" y="1261887"/>
            <a:ext cx="23423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Update rule:</a:t>
            </a:r>
          </a:p>
        </p:txBody>
      </p:sp>
    </p:spTree>
    <p:extLst>
      <p:ext uri="{BB962C8B-B14F-4D97-AF65-F5344CB8AC3E}">
        <p14:creationId xmlns:p14="http://schemas.microsoft.com/office/powerpoint/2010/main" val="310705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9678988" cy="367347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chemeClr val="tx2"/>
                </a:solidFill>
              </a:rPr>
              <a:t>Introducing Reinforcement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84212" y="4648198"/>
            <a:ext cx="5085967" cy="7856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Scott O’Hara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Metrowest Developers Machine Learning Group</a:t>
            </a:r>
          </a:p>
        </p:txBody>
      </p:sp>
    </p:spTree>
    <p:extLst>
      <p:ext uri="{BB962C8B-B14F-4D97-AF65-F5344CB8AC3E}">
        <p14:creationId xmlns:p14="http://schemas.microsoft.com/office/powerpoint/2010/main" val="1918198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F1909-E818-489F-B639-1EF2D0D83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6874" y="254616"/>
            <a:ext cx="4578252" cy="499189"/>
          </a:xfrm>
        </p:spPr>
        <p:txBody>
          <a:bodyPr>
            <a:normAutofit fontScale="90000"/>
          </a:bodyPr>
          <a:lstStyle/>
          <a:p>
            <a:r>
              <a:rPr lang="en-US" dirty="0"/>
              <a:t>Detailed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6EE63-2017-4E3A-AA98-E9A34B45A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6106" y="1082351"/>
            <a:ext cx="7479787" cy="51781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>
                <a:solidFill>
                  <a:schemeClr val="tx1"/>
                </a:solidFill>
              </a:rPr>
              <a:t>“Demystifying Deep Reinforcement Learning,” 2015, Tambet Matiisen</a:t>
            </a:r>
          </a:p>
          <a:p>
            <a:r>
              <a:rPr lang="en-US" sz="1600" b="1" dirty="0">
                <a:solidFill>
                  <a:schemeClr val="tx1"/>
                </a:solidFill>
                <a:hlinkClick r:id="rId2"/>
              </a:rPr>
              <a:t>https://www.intel.ai/demystifying-deep-reinforcement-learning/</a:t>
            </a:r>
            <a:endParaRPr lang="en-US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tx1"/>
                </a:solidFill>
              </a:rPr>
              <a:t>University of California, Berkeley CS188:</a:t>
            </a:r>
          </a:p>
          <a:p>
            <a:r>
              <a:rPr lang="en-US" sz="1600" b="1" i="1" dirty="0"/>
              <a:t>CS188 – Introduction to Artificial Intelligence</a:t>
            </a:r>
            <a:r>
              <a:rPr lang="en-US" sz="1600" b="1" dirty="0"/>
              <a:t>, Profs. Dan Klein, Pieter Abbeel, et al. </a:t>
            </a:r>
            <a:r>
              <a:rPr lang="en-US" sz="1600" b="1" dirty="0">
                <a:solidFill>
                  <a:schemeClr val="tx1"/>
                </a:solidFill>
                <a:hlinkClick r:id="rId3"/>
              </a:rPr>
              <a:t>http://ai.berkeley.edu/home.html</a:t>
            </a:r>
            <a:endParaRPr lang="en-US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tx1"/>
                </a:solidFill>
              </a:rPr>
              <a:t>David Silver, DeepMind:</a:t>
            </a:r>
          </a:p>
          <a:p>
            <a:r>
              <a:rPr lang="en-US" sz="1600" b="1" dirty="0"/>
              <a:t>Introduction to Reinforcement Learning </a:t>
            </a:r>
            <a:r>
              <a:rPr lang="en-US" sz="1600" b="1" dirty="0">
                <a:hlinkClick r:id="rId4"/>
              </a:rPr>
              <a:t>http://www0.cs.ucl.ac.uk/staff/d.silver/web/Teaching.html</a:t>
            </a:r>
            <a:endParaRPr lang="en-US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tx1"/>
                </a:solidFill>
              </a:rPr>
              <a:t>CS181 course at Harvard University:</a:t>
            </a:r>
          </a:p>
          <a:p>
            <a:r>
              <a:rPr lang="en-US" sz="1600" b="1" i="1" dirty="0"/>
              <a:t>CS181 Intelligent Machines: Perception, Learning and Uncertainty</a:t>
            </a:r>
            <a:r>
              <a:rPr lang="en-US" sz="1600" b="1" dirty="0"/>
              <a:t>, Sarah Finney, Spring 2009</a:t>
            </a:r>
          </a:p>
          <a:p>
            <a:r>
              <a:rPr lang="en-US" sz="1600" b="1" i="1" dirty="0"/>
              <a:t>CS181 Intelligent Machines: Perception, Learning and Uncertainty</a:t>
            </a:r>
            <a:r>
              <a:rPr lang="en-US" sz="1600" b="1" dirty="0"/>
              <a:t>, Prof. David C Brooks, Spring 2011</a:t>
            </a:r>
          </a:p>
          <a:p>
            <a:r>
              <a:rPr lang="en-US" sz="1600" b="1" i="1" dirty="0"/>
              <a:t>CS181 – Machine Learning</a:t>
            </a:r>
            <a:r>
              <a:rPr lang="en-US" sz="1600" b="1" dirty="0"/>
              <a:t>, Prof. Ryan P. Adams, Spring 2014. </a:t>
            </a:r>
            <a:r>
              <a:rPr lang="en-US" sz="1600" b="1" dirty="0">
                <a:solidFill>
                  <a:schemeClr val="tx1"/>
                </a:solidFill>
                <a:hlinkClick r:id="rId5"/>
              </a:rPr>
              <a:t>https://github.com/wihl/cs181-spring2014</a:t>
            </a:r>
            <a:endParaRPr lang="en-US" sz="1600" b="1" dirty="0">
              <a:solidFill>
                <a:schemeClr val="tx1"/>
              </a:solidFill>
            </a:endParaRPr>
          </a:p>
          <a:p>
            <a:r>
              <a:rPr lang="en-US" sz="1600" b="1" i="1" dirty="0"/>
              <a:t>CS181 – Machine Learning</a:t>
            </a:r>
            <a:r>
              <a:rPr lang="en-US" sz="1600" b="1" dirty="0"/>
              <a:t>, Prof. David Parkes, Spring 2017.</a:t>
            </a:r>
            <a:r>
              <a:rPr lang="en-US" sz="1600" b="1" dirty="0">
                <a:solidFill>
                  <a:schemeClr val="tx1"/>
                </a:solidFill>
                <a:hlinkClick r:id="rId6"/>
              </a:rPr>
              <a:t>https://harvard-ml-courses.github.io/cs181-web-2017/</a:t>
            </a:r>
            <a:endParaRPr 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788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785" y="420738"/>
            <a:ext cx="11240429" cy="73898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UC Berkeley CS188 is a great resource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BD832E-F17A-4825-9548-F36C9A15FAD1}"/>
              </a:ext>
            </a:extLst>
          </p:cNvPr>
          <p:cNvSpPr txBox="1"/>
          <p:nvPr/>
        </p:nvSpPr>
        <p:spPr>
          <a:xfrm>
            <a:off x="1005925" y="1260088"/>
            <a:ext cx="1018014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http://ai.berkeley.edu/home.html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Covers: </a:t>
            </a:r>
          </a:p>
          <a:p>
            <a:pPr marL="914400" lvl="1" indent="-457200">
              <a:buFont typeface="Century Gothic" panose="020B0502020202020204" pitchFamily="34" charset="0"/>
              <a:buChar char="-"/>
            </a:pPr>
            <a:r>
              <a:rPr lang="en-US" sz="2400" dirty="0"/>
              <a:t>Search</a:t>
            </a:r>
          </a:p>
          <a:p>
            <a:pPr marL="914400" lvl="1" indent="-457200">
              <a:buFont typeface="Century Gothic" panose="020B0502020202020204" pitchFamily="34" charset="0"/>
              <a:buChar char="-"/>
            </a:pPr>
            <a:r>
              <a:rPr lang="en-US" sz="2400" dirty="0"/>
              <a:t>Constraint Satisfaction</a:t>
            </a:r>
          </a:p>
          <a:p>
            <a:pPr marL="914400" lvl="1" indent="-457200">
              <a:buFont typeface="Century Gothic" panose="020B0502020202020204" pitchFamily="34" charset="0"/>
              <a:buChar char="-"/>
            </a:pPr>
            <a:r>
              <a:rPr lang="en-US" sz="2400" dirty="0"/>
              <a:t>Games</a:t>
            </a:r>
          </a:p>
          <a:p>
            <a:pPr marL="914400" lvl="1" indent="-457200">
              <a:buFont typeface="Century Gothic" panose="020B0502020202020204" pitchFamily="34" charset="0"/>
              <a:buChar char="-"/>
            </a:pPr>
            <a:r>
              <a:rPr lang="en-US" sz="2400" dirty="0"/>
              <a:t>Reinforcement Learning</a:t>
            </a:r>
          </a:p>
          <a:p>
            <a:pPr marL="914400" lvl="1" indent="-457200">
              <a:buFont typeface="Century Gothic" panose="020B0502020202020204" pitchFamily="34" charset="0"/>
              <a:buChar char="-"/>
            </a:pPr>
            <a:r>
              <a:rPr lang="en-US" sz="2400" dirty="0"/>
              <a:t>Bayesian Networks</a:t>
            </a:r>
          </a:p>
          <a:p>
            <a:pPr marL="914400" lvl="1" indent="-457200">
              <a:buFont typeface="Century Gothic" panose="020B0502020202020204" pitchFamily="34" charset="0"/>
              <a:buChar char="-"/>
            </a:pPr>
            <a:r>
              <a:rPr lang="en-US" sz="2400" dirty="0"/>
              <a:t>Surveys Advanced Topics</a:t>
            </a:r>
          </a:p>
          <a:p>
            <a:pPr marL="914400" lvl="1" indent="-457200">
              <a:buFont typeface="Century Gothic" panose="020B0502020202020204" pitchFamily="34" charset="0"/>
              <a:buChar char="-"/>
            </a:pPr>
            <a:r>
              <a:rPr lang="en-US" sz="2400" dirty="0"/>
              <a:t>And more…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Contains: accessible, high quality YouTube videos, PowerPoint slides and homework.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Series of projects based on the video game </a:t>
            </a:r>
            <a:r>
              <a:rPr lang="en-US" sz="2800" i="1" dirty="0"/>
              <a:t>PacMan</a:t>
            </a:r>
            <a:r>
              <a:rPr lang="en-US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Material is used in many courses around the country.</a:t>
            </a:r>
          </a:p>
        </p:txBody>
      </p:sp>
    </p:spTree>
    <p:extLst>
      <p:ext uri="{BB962C8B-B14F-4D97-AF65-F5344CB8AC3E}">
        <p14:creationId xmlns:p14="http://schemas.microsoft.com/office/powerpoint/2010/main" val="27144670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39" y="198554"/>
            <a:ext cx="11167433" cy="73948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MDP-based Algorithms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422537" y="1138967"/>
            <a:ext cx="11278051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2600" b="1" dirty="0"/>
              <a:t>There are many algorithms based on the Markov Decision Process</a:t>
            </a:r>
          </a:p>
          <a:p>
            <a:pPr lvl="1"/>
            <a:r>
              <a:rPr lang="en-US" sz="2600" dirty="0"/>
              <a:t>	These algorithms can be divided into several subclasses. One 	way to classify these algorithms is  based on how much is 	known about the environment.</a:t>
            </a:r>
          </a:p>
          <a:p>
            <a:pPr lvl="1"/>
            <a:endParaRPr lang="en-US" sz="2600" dirty="0"/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2600" b="1" dirty="0"/>
              <a:t>MDP algorithms</a:t>
            </a:r>
          </a:p>
          <a:p>
            <a:pPr algn="l"/>
            <a:r>
              <a:rPr lang="en-US" sz="2600" b="1" dirty="0"/>
              <a:t>	</a:t>
            </a:r>
            <a:r>
              <a:rPr lang="en-US" sz="2600" dirty="0"/>
              <a:t>MDP-based algorithms assuming </a:t>
            </a:r>
            <a:r>
              <a:rPr lang="en-US" sz="2600" u="sng" dirty="0"/>
              <a:t>perfect knowledge</a:t>
            </a:r>
            <a:r>
              <a:rPr lang="en-US" sz="2600" dirty="0"/>
              <a:t> of the 	states, actions, rewards and transitions of the problem space.</a:t>
            </a:r>
          </a:p>
          <a:p>
            <a:pPr algn="l"/>
            <a:endParaRPr lang="en-US" sz="2600" b="1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600" b="1" dirty="0"/>
              <a:t>Reinforcement learning algorithms:</a:t>
            </a:r>
          </a:p>
          <a:p>
            <a:r>
              <a:rPr lang="en-US" sz="2600" dirty="0"/>
              <a:t>	MDP-based algorithms with knowledge of the states and 	actions but </a:t>
            </a:r>
            <a:r>
              <a:rPr lang="en-US" sz="2600" u="sng" dirty="0"/>
              <a:t>no knowledge of the rewards and transitions</a:t>
            </a:r>
            <a:r>
              <a:rPr lang="en-US" sz="2600" dirty="0"/>
              <a:t> of the 	problem space.</a:t>
            </a:r>
          </a:p>
        </p:txBody>
      </p:sp>
    </p:spTree>
    <p:extLst>
      <p:ext uri="{BB962C8B-B14F-4D97-AF65-F5344CB8AC3E}">
        <p14:creationId xmlns:p14="http://schemas.microsoft.com/office/powerpoint/2010/main" val="162739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762362DE-7747-4D8B-99FA-8E36F0B15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1029" y="472761"/>
            <a:ext cx="7349942" cy="597463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3 Types of Machine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07CB16-6F2D-4C37-AC8F-F990E7E3E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45" y="1688481"/>
            <a:ext cx="4410077" cy="4222647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25123E6E-F713-4254-A6BF-358CC8EC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F690FE0-5412-4598-8AD6-769BB36E2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4850BB6-6709-408E-BEFD-24DC5E3C2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A03B410-983E-40D8-A4EA-2BB747CB0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2B92421-6A58-4A51-AB7D-B97EA85E3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D092B0B-C6FB-4CDC-ABE8-5C817CAC6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2B788B1-3781-433F-8C35-BE056C4D7F29}"/>
              </a:ext>
            </a:extLst>
          </p:cNvPr>
          <p:cNvSpPr txBox="1"/>
          <p:nvPr/>
        </p:nvSpPr>
        <p:spPr>
          <a:xfrm>
            <a:off x="8434872" y="6382058"/>
            <a:ext cx="3735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</a:t>
            </a:r>
            <a:r>
              <a:rPr lang="en-US" sz="1000" dirty="0"/>
              <a:t>image borrowed from lecture slides David Silver,  DeepMind, “Introduction to Reinforcement Learning</a:t>
            </a:r>
            <a:endParaRPr lang="en-US" sz="1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A7ABAB-F71D-43DA-A01D-E00DFE56B9ED}"/>
              </a:ext>
            </a:extLst>
          </p:cNvPr>
          <p:cNvSpPr txBox="1"/>
          <p:nvPr/>
        </p:nvSpPr>
        <p:spPr>
          <a:xfrm>
            <a:off x="5211358" y="1542985"/>
            <a:ext cx="6312092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Supervised Learning – 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Learn a function from </a:t>
            </a:r>
            <a:r>
              <a:rPr kumimoji="0" lang="en-US" sz="220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labeled data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that maps input attributes to an output label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e.g., linear regression, decision trees,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SVMs.</a:t>
            </a:r>
          </a:p>
          <a:p>
            <a:pPr>
              <a:defRPr/>
            </a:pP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Unsupervised Learning – 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Learn patterns in </a:t>
            </a:r>
            <a:r>
              <a:rPr kumimoji="0" lang="en-US" sz="220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unlabeled data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e.g., principle component analysis or clustering algorithms such as K-means, HAC, or Gaussian mixture models.</a:t>
            </a:r>
          </a:p>
          <a:p>
            <a:pPr>
              <a:defRPr/>
            </a:pP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Reinforcement Learning – </a:t>
            </a:r>
            <a:r>
              <a:rPr lang="en-US" sz="2200" dirty="0">
                <a:solidFill>
                  <a:prstClr val="white"/>
                </a:solidFill>
                <a:latin typeface="Century Gothic" panose="020B0502020202020204"/>
              </a:rPr>
              <a:t>An agent l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earns to maximize </a:t>
            </a:r>
            <a:r>
              <a:rPr kumimoji="0" lang="en-US" sz="220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rewards</a:t>
            </a:r>
            <a:r>
              <a:rPr kumimoji="0" lang="en-US" sz="2200" i="0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lang="en-US" sz="2200" dirty="0">
                <a:solidFill>
                  <a:prstClr val="white"/>
                </a:solidFill>
                <a:latin typeface="Century Gothic" panose="020B0502020202020204"/>
              </a:rPr>
              <a:t>while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2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acting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in an </a:t>
            </a:r>
            <a:r>
              <a:rPr kumimoji="0" lang="en-US" sz="2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uncertain environment.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0951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821" y="152871"/>
            <a:ext cx="9086265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3 mdp algorithms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CC680-90E6-4C10-A1D3-3A5FE0139F5B}"/>
              </a:ext>
            </a:extLst>
          </p:cNvPr>
          <p:cNvSpPr txBox="1"/>
          <p:nvPr/>
        </p:nvSpPr>
        <p:spPr>
          <a:xfrm>
            <a:off x="113903" y="1312415"/>
            <a:ext cx="11376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Assumes </a:t>
            </a:r>
            <a:r>
              <a:rPr lang="en-US" sz="2400" b="1" u="sng" dirty="0"/>
              <a:t>complete knowledge </a:t>
            </a:r>
            <a:r>
              <a:rPr lang="en-US" sz="2400" dirty="0"/>
              <a:t>of the MDP.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b="1" dirty="0"/>
              <a:t>Expectimax</a:t>
            </a:r>
            <a:r>
              <a:rPr lang="en-US" sz="2400" dirty="0"/>
              <a:t> – a top-down recursive tree search algorithm similar to the minimax game search algorithm with a fixed search depth (finite horizon) that finds the optimal expected value of the current state.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b="1" dirty="0"/>
              <a:t>Value Iteration</a:t>
            </a:r>
            <a:r>
              <a:rPr lang="en-US" sz="2400" dirty="0"/>
              <a:t> – a bottom-up dynamic programming algorithm that finds the optimal expected value of  every state. There are </a:t>
            </a:r>
            <a:r>
              <a:rPr lang="en-US" sz="2400" u="sng" dirty="0"/>
              <a:t>two variants</a:t>
            </a:r>
            <a:r>
              <a:rPr lang="en-US" sz="2400" dirty="0"/>
              <a:t>: 1) </a:t>
            </a:r>
            <a:r>
              <a:rPr lang="en-US" sz="2400" i="1" dirty="0"/>
              <a:t>finite horizon value iteration</a:t>
            </a:r>
            <a:r>
              <a:rPr lang="en-US" sz="2400" dirty="0"/>
              <a:t>; and 2) </a:t>
            </a:r>
            <a:r>
              <a:rPr lang="en-US" sz="2400" i="1" dirty="0"/>
              <a:t>infinite horizon value iteration.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b="1" dirty="0"/>
              <a:t>Policy Iteration </a:t>
            </a:r>
            <a:r>
              <a:rPr lang="en-US" sz="2400" dirty="0"/>
              <a:t>- a bottom-up dynamic programming algorithm that finds the optimal policy.</a:t>
            </a:r>
          </a:p>
        </p:txBody>
      </p:sp>
    </p:spTree>
    <p:extLst>
      <p:ext uri="{BB962C8B-B14F-4D97-AF65-F5344CB8AC3E}">
        <p14:creationId xmlns:p14="http://schemas.microsoft.com/office/powerpoint/2010/main" val="4113972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843" y="226487"/>
            <a:ext cx="11254313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Reinforcement learning algorithms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CC680-90E6-4C10-A1D3-3A5FE0139F5B}"/>
              </a:ext>
            </a:extLst>
          </p:cNvPr>
          <p:cNvSpPr txBox="1"/>
          <p:nvPr/>
        </p:nvSpPr>
        <p:spPr>
          <a:xfrm>
            <a:off x="720898" y="1324771"/>
            <a:ext cx="1075020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Assumes </a:t>
            </a:r>
            <a:r>
              <a:rPr lang="en-US" sz="2800" b="1" u="sng" dirty="0"/>
              <a:t>incomplete knowledge </a:t>
            </a:r>
            <a:r>
              <a:rPr lang="en-US" sz="2800" dirty="0"/>
              <a:t>of the MDP i.e., no knowledge of the reward or transition models.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b="1" dirty="0"/>
              <a:t>Model-based reinforcement learning</a:t>
            </a:r>
            <a:r>
              <a:rPr lang="en-US" sz="2800" dirty="0"/>
              <a:t> are based on the various MDP algorithms and try to build the reward and transition models by exploring the environment.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b="1" dirty="0"/>
              <a:t>Model-free reinforcement learning </a:t>
            </a:r>
            <a:r>
              <a:rPr lang="en-US" sz="2800" dirty="0"/>
              <a:t>ignore the reward and transition models and try to learn the Q and/or V functions directly.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966899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841" y="139575"/>
            <a:ext cx="11254313" cy="75611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Model-based Reinforcement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CC680-90E6-4C10-A1D3-3A5FE0139F5B}"/>
              </a:ext>
            </a:extLst>
          </p:cNvPr>
          <p:cNvSpPr txBox="1"/>
          <p:nvPr/>
        </p:nvSpPr>
        <p:spPr>
          <a:xfrm>
            <a:off x="598588" y="1077389"/>
            <a:ext cx="1099482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/>
              <a:t>Model-based reinforcement learning</a:t>
            </a:r>
            <a:r>
              <a:rPr lang="en-US" sz="2800" dirty="0"/>
              <a:t> is based on the typically involve alternating between the following steps:</a:t>
            </a:r>
          </a:p>
          <a:p>
            <a:pPr lvl="1"/>
            <a:endParaRPr lang="en-US" sz="2800" dirty="0"/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/>
              <a:t>Exploit the environment using the current reward and transition models.</a:t>
            </a:r>
          </a:p>
          <a:p>
            <a:pPr marL="1428750" lvl="2" indent="-514350">
              <a:buFont typeface="+mj-lt"/>
              <a:buAutoNum type="arabicPeriod"/>
            </a:pPr>
            <a:endParaRPr lang="en-US" sz="2800" dirty="0"/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/>
              <a:t>Explore the environment to learn the reward and transition models.</a:t>
            </a:r>
          </a:p>
          <a:p>
            <a:pPr marL="1428750" lvl="2" indent="-514350">
              <a:buFont typeface="+mj-lt"/>
              <a:buAutoNum type="arabicPeriod"/>
            </a:pPr>
            <a:endParaRPr lang="en-US" sz="2800" dirty="0"/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/>
              <a:t>Run an MDP algorithm to create new reward and transition models.</a:t>
            </a:r>
          </a:p>
        </p:txBody>
      </p:sp>
    </p:spTree>
    <p:extLst>
      <p:ext uri="{BB962C8B-B14F-4D97-AF65-F5344CB8AC3E}">
        <p14:creationId xmlns:p14="http://schemas.microsoft.com/office/powerpoint/2010/main" val="10480312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841" y="139575"/>
            <a:ext cx="11254313" cy="75611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Model-free Reinforcement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CC680-90E6-4C10-A1D3-3A5FE0139F5B}"/>
              </a:ext>
            </a:extLst>
          </p:cNvPr>
          <p:cNvSpPr txBox="1"/>
          <p:nvPr/>
        </p:nvSpPr>
        <p:spPr>
          <a:xfrm>
            <a:off x="598586" y="1269894"/>
            <a:ext cx="10994821" cy="181588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800" b="1" dirty="0"/>
              <a:t>Model-free reinforcement learning </a:t>
            </a:r>
            <a:r>
              <a:rPr lang="en-US" sz="2800" dirty="0"/>
              <a:t>does not try to learn the reward and transition models. Instead it attempts to find an optimal policy </a:t>
            </a:r>
            <a:r>
              <a:rPr lang="el-GR" sz="2800" dirty="0"/>
              <a:t>π</a:t>
            </a:r>
            <a:r>
              <a:rPr lang="en-US" sz="2800" dirty="0"/>
              <a:t> using other means. There are many such algorithms including: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F026BA-604E-489F-AD6C-BFC305733034}"/>
              </a:ext>
            </a:extLst>
          </p:cNvPr>
          <p:cNvSpPr/>
          <p:nvPr/>
        </p:nvSpPr>
        <p:spPr>
          <a:xfrm>
            <a:off x="4494245" y="3085776"/>
            <a:ext cx="458444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dirty="0">
                <a:solidFill>
                  <a:prstClr val="white"/>
                </a:solidFill>
              </a:rPr>
              <a:t>Q-Learning</a:t>
            </a:r>
          </a:p>
          <a:p>
            <a:pPr algn="just"/>
            <a:r>
              <a:rPr lang="en-US" sz="2800" b="1" dirty="0">
                <a:solidFill>
                  <a:prstClr val="white"/>
                </a:solidFill>
              </a:rPr>
              <a:t>SARSA</a:t>
            </a:r>
          </a:p>
          <a:p>
            <a:pPr algn="just"/>
            <a:r>
              <a:rPr lang="en-US" sz="2800" b="1" dirty="0">
                <a:solidFill>
                  <a:prstClr val="white"/>
                </a:solidFill>
              </a:rPr>
              <a:t>Monti-Carlo</a:t>
            </a:r>
          </a:p>
          <a:p>
            <a:pPr algn="just"/>
            <a:r>
              <a:rPr lang="en-US" sz="2800" b="1" dirty="0">
                <a:solidFill>
                  <a:prstClr val="white"/>
                </a:solidFill>
              </a:rPr>
              <a:t>Approximate Q-Learning</a:t>
            </a:r>
          </a:p>
          <a:p>
            <a:pPr algn="just"/>
            <a:r>
              <a:rPr lang="en-US" sz="2800" b="1" dirty="0">
                <a:solidFill>
                  <a:prstClr val="white"/>
                </a:solidFill>
              </a:rPr>
              <a:t>Dyna-Q</a:t>
            </a:r>
          </a:p>
          <a:p>
            <a:pPr algn="just"/>
            <a:r>
              <a:rPr lang="en-US" sz="2800" b="1" dirty="0">
                <a:solidFill>
                  <a:prstClr val="white"/>
                </a:solidFill>
              </a:rPr>
              <a:t>Deep Q-Learning (DQN)</a:t>
            </a:r>
          </a:p>
          <a:p>
            <a:pPr algn="just"/>
            <a:r>
              <a:rPr lang="en-US" sz="2800" b="1" dirty="0">
                <a:solidFill>
                  <a:prstClr val="white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0296833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4088" y="434727"/>
            <a:ext cx="6951634" cy="57383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Model-based vs model-free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46B2FA-E8CF-4E1C-BD43-0F102ACFF143}"/>
              </a:ext>
            </a:extLst>
          </p:cNvPr>
          <p:cNvSpPr/>
          <p:nvPr/>
        </p:nvSpPr>
        <p:spPr>
          <a:xfrm>
            <a:off x="413694" y="1386174"/>
            <a:ext cx="5501914" cy="421653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/>
            <a:r>
              <a:rPr lang="en-US" sz="2800" b="1" u="sng" dirty="0">
                <a:solidFill>
                  <a:prstClr val="white"/>
                </a:solidFill>
              </a:rPr>
              <a:t>Model-Based</a:t>
            </a:r>
          </a:p>
          <a:p>
            <a:pPr marL="457200" lvl="0" indent="-457200">
              <a:buFont typeface="Courier New" panose="02070309020205020404" pitchFamily="49" charset="0"/>
              <a:buChar char="o"/>
            </a:pPr>
            <a:endParaRPr lang="en-US" sz="2000" b="1" dirty="0">
              <a:solidFill>
                <a:prstClr val="white"/>
              </a:solidFill>
            </a:endParaRPr>
          </a:p>
          <a:p>
            <a:pPr marL="457200" lvl="0" indent="-457200"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prstClr val="white"/>
                </a:solidFill>
              </a:rPr>
              <a:t>Pros: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Makes maximal use of experience.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Solves model optimally given enough experience.</a:t>
            </a:r>
          </a:p>
          <a:p>
            <a:pPr marL="457200" lvl="0" indent="-457200">
              <a:buFont typeface="Courier New" panose="02070309020205020404" pitchFamily="49" charset="0"/>
              <a:buChar char="o"/>
            </a:pPr>
            <a:endParaRPr lang="en-US" sz="2000" b="1" dirty="0">
              <a:solidFill>
                <a:prstClr val="white"/>
              </a:solidFill>
            </a:endParaRPr>
          </a:p>
          <a:p>
            <a:pPr marL="457200" lvl="0" indent="-457200"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prstClr val="white"/>
                </a:solidFill>
              </a:rPr>
              <a:t>Cons: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Requires computationally expensive solution procedure.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Requires the model to be small enough to solve.</a:t>
            </a:r>
          </a:p>
          <a:p>
            <a:endParaRPr lang="en-US" sz="2000" dirty="0">
              <a:solidFill>
                <a:prstClr val="whit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D25CCD-B7B2-41B8-9AB5-EA06E9FB9C4E}"/>
              </a:ext>
            </a:extLst>
          </p:cNvPr>
          <p:cNvSpPr/>
          <p:nvPr/>
        </p:nvSpPr>
        <p:spPr>
          <a:xfrm>
            <a:off x="5999196" y="1386174"/>
            <a:ext cx="5779110" cy="483209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/>
            <a:r>
              <a:rPr lang="en-US" sz="2800" b="1" u="sng" dirty="0">
                <a:solidFill>
                  <a:prstClr val="white"/>
                </a:solidFill>
              </a:rPr>
              <a:t>Model-Free</a:t>
            </a:r>
          </a:p>
          <a:p>
            <a:pPr lvl="0"/>
            <a:endParaRPr lang="en-US" sz="2000" b="1" dirty="0">
              <a:solidFill>
                <a:prstClr val="white"/>
              </a:solidFill>
            </a:endParaRPr>
          </a:p>
          <a:p>
            <a:pPr marL="457200" lvl="0" indent="-457200"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prstClr val="white"/>
                </a:solidFill>
              </a:rPr>
              <a:t>Pros: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Solution procedure is relatively more efficient.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Can handle much larger models.</a:t>
            </a:r>
          </a:p>
          <a:p>
            <a:pPr marL="457200" lvl="0" indent="-457200">
              <a:buFont typeface="Courier New" panose="02070309020205020404" pitchFamily="49" charset="0"/>
              <a:buChar char="o"/>
            </a:pPr>
            <a:endParaRPr lang="en-US" sz="2000" dirty="0">
              <a:solidFill>
                <a:prstClr val="white"/>
              </a:solidFill>
            </a:endParaRPr>
          </a:p>
          <a:p>
            <a:pPr marL="457200" lvl="0" indent="-457200"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prstClr val="white"/>
                </a:solidFill>
              </a:rPr>
              <a:t>Cons: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Learns more slowly. Does not learn as much as a model-based RL in a single training episode. (“Leaves information on the table”).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Unable to make predictions about transitions in the environment.</a:t>
            </a:r>
          </a:p>
          <a:p>
            <a:endParaRPr lang="en-US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467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603130" y="1617139"/>
            <a:ext cx="1098573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/>
              <a:t>Learning happens as the agent interact with the world.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There are no training or test sets. Training is guided by rewards and punishments obtained by acting in an environment.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amount of data an agent receives is not fixed. More information is acquired as you go.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Actions are not always rewarded or punished immediately. “Delayed gratification” is possible.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Agent actions can affect the subsequent data it receives. E.g., closing a door that can’t be opened again.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C801E49-DC02-4A07-B660-465701FF6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277" y="0"/>
            <a:ext cx="6625445" cy="133691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Some Characteristics of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909022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4630" y="453847"/>
            <a:ext cx="8415555" cy="95224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Reinforcement Learning Example: Playing Atari breakout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BD832E-F17A-4825-9548-F36C9A15FAD1}"/>
              </a:ext>
            </a:extLst>
          </p:cNvPr>
          <p:cNvSpPr txBox="1"/>
          <p:nvPr/>
        </p:nvSpPr>
        <p:spPr>
          <a:xfrm>
            <a:off x="828494" y="2051810"/>
            <a:ext cx="1053501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Google DeepMind's Deep Q-Learning &amp; Superhuman Atari Gameplays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>
                <a:hlinkClick r:id="rId3"/>
              </a:rPr>
              <a:t>https://youtu.be/Ih8EfvOzBOY</a:t>
            </a:r>
            <a:endParaRPr lang="en-US" sz="3200" dirty="0"/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3 mins 45 secs</a:t>
            </a:r>
          </a:p>
          <a:p>
            <a:pPr algn="ctr"/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A829EA-E1C0-498B-8B3D-D757107AF923}"/>
              </a:ext>
            </a:extLst>
          </p:cNvPr>
          <p:cNvSpPr txBox="1"/>
          <p:nvPr/>
        </p:nvSpPr>
        <p:spPr>
          <a:xfrm>
            <a:off x="8686675" y="6404153"/>
            <a:ext cx="31883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Two Minute Papers - </a:t>
            </a:r>
            <a:r>
              <a:rPr lang="en-US" sz="1000" dirty="0"/>
              <a:t>Károly Zsolnai-Fehér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706069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4630" y="453847"/>
            <a:ext cx="8415555" cy="95224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Reinforcement Learning Example: Terrain traversal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BD832E-F17A-4825-9548-F36C9A15FAD1}"/>
              </a:ext>
            </a:extLst>
          </p:cNvPr>
          <p:cNvSpPr txBox="1"/>
          <p:nvPr/>
        </p:nvSpPr>
        <p:spPr>
          <a:xfrm>
            <a:off x="828494" y="2051810"/>
            <a:ext cx="105350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Terrain Traversal with Reinforcement Learning</a:t>
            </a:r>
          </a:p>
          <a:p>
            <a:pPr algn="ctr"/>
            <a:r>
              <a:rPr lang="en-US" sz="3200" dirty="0">
                <a:hlinkClick r:id="rId3"/>
              </a:rPr>
              <a:t>https://youtu.be/_yjHPu1aYCY</a:t>
            </a:r>
            <a:endParaRPr lang="en-US" sz="3200" dirty="0"/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2 mins 38 secs</a:t>
            </a:r>
          </a:p>
          <a:p>
            <a:pPr algn="ctr"/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A829EA-E1C0-498B-8B3D-D757107AF923}"/>
              </a:ext>
            </a:extLst>
          </p:cNvPr>
          <p:cNvSpPr txBox="1"/>
          <p:nvPr/>
        </p:nvSpPr>
        <p:spPr>
          <a:xfrm>
            <a:off x="8436864" y="6468466"/>
            <a:ext cx="36088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Two Minute Papers #26- </a:t>
            </a:r>
            <a:r>
              <a:rPr lang="en-US" sz="1000" dirty="0"/>
              <a:t>Károly Zsolnai-Fehér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953145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494" y="310748"/>
            <a:ext cx="10337702" cy="68576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Reinforcement Learning Examples: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BD832E-F17A-4825-9548-F36C9A15FAD1}"/>
              </a:ext>
            </a:extLst>
          </p:cNvPr>
          <p:cNvSpPr txBox="1"/>
          <p:nvPr/>
        </p:nvSpPr>
        <p:spPr>
          <a:xfrm>
            <a:off x="1560014" y="1161648"/>
            <a:ext cx="10535011" cy="5261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Fly stunt maneuvers in a helicopter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Defeat the world champion at Backgammon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Manage an investment portfolio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Control a power station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Make a humanoid robot walk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Play Atari games better than humans</a:t>
            </a:r>
          </a:p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hlinkClick r:id="rId3"/>
              </a:rPr>
              <a:t>https://youtu.be/2pWv7GOvuf0?t=940</a:t>
            </a:r>
            <a:endParaRPr lang="en-US" sz="28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</a:rPr>
              <a:t>(15:40 – 22.00 [6 mins 20 secs)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A829EA-E1C0-498B-8B3D-D757107AF923}"/>
              </a:ext>
            </a:extLst>
          </p:cNvPr>
          <p:cNvSpPr txBox="1"/>
          <p:nvPr/>
        </p:nvSpPr>
        <p:spPr>
          <a:xfrm>
            <a:off x="7113034" y="6547252"/>
            <a:ext cx="4981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</a:t>
            </a:r>
            <a:r>
              <a:rPr lang="en-US" sz="1000" dirty="0"/>
              <a:t>David Silver,  DeepMind, “Introduction to Reinforcement Learning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427942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90" y="261928"/>
            <a:ext cx="9086265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MARKOV DECISION PROCESSES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CC680-90E6-4C10-A1D3-3A5FE0139F5B}"/>
              </a:ext>
            </a:extLst>
          </p:cNvPr>
          <p:cNvSpPr txBox="1"/>
          <p:nvPr/>
        </p:nvSpPr>
        <p:spPr>
          <a:xfrm>
            <a:off x="677622" y="1659285"/>
            <a:ext cx="988463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The </a:t>
            </a:r>
            <a:r>
              <a:rPr lang="en-US" sz="3200" b="1" i="1" dirty="0"/>
              <a:t>Markov Decision Process </a:t>
            </a:r>
            <a:r>
              <a:rPr lang="en-US" sz="3200" dirty="0"/>
              <a:t>(MDP) provides a mathematical framework for reinforcement learning.</a:t>
            </a:r>
          </a:p>
          <a:p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An MDP is used to model </a:t>
            </a:r>
            <a:r>
              <a:rPr lang="en-US" sz="3200" u="sng" dirty="0"/>
              <a:t>optimal decision-making</a:t>
            </a:r>
            <a:r>
              <a:rPr lang="en-US" sz="3200" dirty="0"/>
              <a:t> in situations where outcomes are </a:t>
            </a:r>
            <a:r>
              <a:rPr lang="en-US" sz="3200" u="sng" dirty="0"/>
              <a:t>uncertain</a:t>
            </a:r>
            <a:r>
              <a:rPr lang="en-US" sz="3200" dirty="0"/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299E8D-91BE-4FEF-9246-77F6F558C1FB}"/>
              </a:ext>
            </a:extLst>
          </p:cNvPr>
          <p:cNvSpPr/>
          <p:nvPr/>
        </p:nvSpPr>
        <p:spPr>
          <a:xfrm>
            <a:off x="2785675" y="6410219"/>
            <a:ext cx="91656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2"/>
              </a:rPr>
              <a:t>https://en.wikipedia.org/w/index.php?title=Markov_decision_process&amp;oldid=855934986</a:t>
            </a:r>
            <a:r>
              <a:rPr lang="en-US" sz="1200" dirty="0"/>
              <a:t>&gt; [accessed 11 September 2018] </a:t>
            </a:r>
          </a:p>
        </p:txBody>
      </p:sp>
    </p:spTree>
    <p:extLst>
      <p:ext uri="{BB962C8B-B14F-4D97-AF65-F5344CB8AC3E}">
        <p14:creationId xmlns:p14="http://schemas.microsoft.com/office/powerpoint/2010/main" val="1241695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8420" y="393578"/>
            <a:ext cx="7455159" cy="64212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The MDP decision framework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2A46BC-2E77-4BAC-93B1-53A9C948180B}"/>
              </a:ext>
            </a:extLst>
          </p:cNvPr>
          <p:cNvSpPr txBox="1"/>
          <p:nvPr/>
        </p:nvSpPr>
        <p:spPr>
          <a:xfrm>
            <a:off x="853421" y="1166332"/>
            <a:ext cx="1073519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Markov decision processes model uncertainty</a:t>
            </a:r>
          </a:p>
          <a:p>
            <a:pPr lvl="1"/>
            <a:r>
              <a:rPr lang="en-US" sz="2800" b="1" dirty="0"/>
              <a:t>	</a:t>
            </a:r>
            <a:r>
              <a:rPr lang="en-US" sz="2800" dirty="0"/>
              <a:t>Use </a:t>
            </a:r>
            <a:r>
              <a:rPr lang="en-US" sz="2800" u="sng" dirty="0"/>
              <a:t>probability</a:t>
            </a:r>
            <a:r>
              <a:rPr lang="en-US" sz="2800" dirty="0"/>
              <a:t> to model uncertainty about the domain.</a:t>
            </a:r>
          </a:p>
          <a:p>
            <a:endParaRPr lang="en-US" sz="2800" b="1" dirty="0"/>
          </a:p>
          <a:p>
            <a:r>
              <a:rPr lang="en-US" sz="2800" b="1" dirty="0"/>
              <a:t>Markov decision processes model an agent’s objectives</a:t>
            </a:r>
          </a:p>
          <a:p>
            <a:pPr lvl="1"/>
            <a:r>
              <a:rPr lang="en-US" sz="2800" b="1" dirty="0"/>
              <a:t>	</a:t>
            </a:r>
            <a:r>
              <a:rPr lang="en-US" sz="2800" dirty="0"/>
              <a:t>Use </a:t>
            </a:r>
            <a:r>
              <a:rPr lang="en-US" sz="2800" u="sng" dirty="0"/>
              <a:t>utility</a:t>
            </a:r>
            <a:r>
              <a:rPr lang="en-US" sz="2800" dirty="0"/>
              <a:t> to model an agent’s objectives. The higher 	the utility, the “happier” your agent is.</a:t>
            </a:r>
          </a:p>
          <a:p>
            <a:endParaRPr lang="en-US" sz="2800" b="1" dirty="0"/>
          </a:p>
          <a:p>
            <a:r>
              <a:rPr lang="en-US" sz="2800" b="1" dirty="0"/>
              <a:t>Markov decision processes find an optimal decision policy</a:t>
            </a:r>
          </a:p>
          <a:p>
            <a:pPr lvl="1"/>
            <a:r>
              <a:rPr lang="en-US" sz="2800" b="1" dirty="0"/>
              <a:t>	</a:t>
            </a:r>
            <a:r>
              <a:rPr lang="en-US" sz="2800" dirty="0"/>
              <a:t>The goal is to discover an </a:t>
            </a:r>
            <a:r>
              <a:rPr lang="en-US" sz="2800" u="sng" dirty="0"/>
              <a:t>optimal decision policy </a:t>
            </a:r>
            <a:r>
              <a:rPr lang="el-GR" sz="2800" u="sng" dirty="0"/>
              <a:t>π</a:t>
            </a:r>
            <a:r>
              <a:rPr lang="en-US" sz="2800" u="sng" dirty="0"/>
              <a:t> </a:t>
            </a:r>
            <a:r>
              <a:rPr lang="en-US" sz="2800" dirty="0"/>
              <a:t>	specifying how 	the agent should act in all possible 	states in order to maximize its expected utility.</a:t>
            </a:r>
          </a:p>
        </p:txBody>
      </p:sp>
    </p:spTree>
    <p:extLst>
      <p:ext uri="{BB962C8B-B14F-4D97-AF65-F5344CB8AC3E}">
        <p14:creationId xmlns:p14="http://schemas.microsoft.com/office/powerpoint/2010/main" val="26622338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leftarrow (1-\alpha) Q(s,a) + (\alpha) \left[ r + \gamma \max_{a'}Q(s',a')\right]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1"/>
  <p:tag name="PICTUREFILESIZE" val="45161"/>
</p:tagLst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514350" indent="-514350" algn="l">
          <a:buFont typeface="+mj-lt"/>
          <a:buAutoNum type="arabicPeriod"/>
          <a:defRPr sz="3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5408</TotalTime>
  <Words>2433</Words>
  <Application>Microsoft Office PowerPoint</Application>
  <PresentationFormat>Widescreen</PresentationFormat>
  <Paragraphs>283</Paragraphs>
  <Slides>34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Cambria Math</vt:lpstr>
      <vt:lpstr>Century Gothic</vt:lpstr>
      <vt:lpstr>Courier New</vt:lpstr>
      <vt:lpstr>Wingdings 3</vt:lpstr>
      <vt:lpstr>Slice</vt:lpstr>
      <vt:lpstr>Introducing Reinforcement learning</vt:lpstr>
      <vt:lpstr>References</vt:lpstr>
      <vt:lpstr>3 Types of Machine Learning</vt:lpstr>
      <vt:lpstr>Some Characteristics of Reinforcement Learning</vt:lpstr>
      <vt:lpstr>Reinforcement Learning Example: Playing Atari breakout</vt:lpstr>
      <vt:lpstr>Reinforcement Learning Example: Terrain traversal</vt:lpstr>
      <vt:lpstr>Reinforcement Learning Examples:</vt:lpstr>
      <vt:lpstr>MARKOV DECISION PROCESSES</vt:lpstr>
      <vt:lpstr>The MDP decision framework </vt:lpstr>
      <vt:lpstr>Markov decision processes</vt:lpstr>
      <vt:lpstr>Application: Crawler robot</vt:lpstr>
      <vt:lpstr>Algorithms Based on the Markov Decision Process</vt:lpstr>
      <vt:lpstr>The Reinforcement Learning Problem</vt:lpstr>
      <vt:lpstr>Discounted Reward</vt:lpstr>
      <vt:lpstr>Discounted Reward</vt:lpstr>
      <vt:lpstr>Q-Learning</vt:lpstr>
      <vt:lpstr>Q(s,a) gives the Optimal Policy</vt:lpstr>
      <vt:lpstr>The bellman Equation</vt:lpstr>
      <vt:lpstr>The Q-Learning Algorithm</vt:lpstr>
      <vt:lpstr>Rewriting The Q(s,a) update</vt:lpstr>
      <vt:lpstr>The Q-Learning Algorithm Converges on the True q-value</vt:lpstr>
      <vt:lpstr>Q-Learning Example: Crawler Robot</vt:lpstr>
      <vt:lpstr>Video 1 of Q-Learning demo -- Crawler</vt:lpstr>
      <vt:lpstr>Video 2 of Q-Learning demo -- Crawler</vt:lpstr>
      <vt:lpstr>Q-Learning Example: discount effect</vt:lpstr>
      <vt:lpstr>Introducing Reinforcement learning</vt:lpstr>
      <vt:lpstr>Detailed References</vt:lpstr>
      <vt:lpstr>UC Berkeley CS188 is a great resource</vt:lpstr>
      <vt:lpstr>MDP-based Algorithms</vt:lpstr>
      <vt:lpstr>3 mdp algorithms</vt:lpstr>
      <vt:lpstr>Reinforcement learning algorithms</vt:lpstr>
      <vt:lpstr>Model-based Reinforcement learning</vt:lpstr>
      <vt:lpstr>Model-free Reinforcement learning</vt:lpstr>
      <vt:lpstr>Model-based vs model-free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Reinforcement learning</dc:title>
  <dc:creator>Scott O'Hara</dc:creator>
  <cp:lastModifiedBy>Scott O'Hara</cp:lastModifiedBy>
  <cp:revision>120</cp:revision>
  <dcterms:created xsi:type="dcterms:W3CDTF">2020-01-18T18:53:31Z</dcterms:created>
  <dcterms:modified xsi:type="dcterms:W3CDTF">2020-01-31T21:54:41Z</dcterms:modified>
</cp:coreProperties>
</file>